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84" r:id="rId3"/>
    <p:sldId id="293" r:id="rId4"/>
    <p:sldId id="314" r:id="rId5"/>
    <p:sldId id="323" r:id="rId6"/>
    <p:sldId id="324" r:id="rId7"/>
    <p:sldId id="312" r:id="rId8"/>
    <p:sldId id="320" r:id="rId9"/>
    <p:sldId id="321" r:id="rId10"/>
    <p:sldId id="322" r:id="rId11"/>
    <p:sldId id="327" r:id="rId12"/>
    <p:sldId id="326" r:id="rId13"/>
    <p:sldId id="329" r:id="rId14"/>
    <p:sldId id="313" r:id="rId15"/>
    <p:sldId id="306" r:id="rId16"/>
    <p:sldId id="307" r:id="rId17"/>
    <p:sldId id="301" r:id="rId18"/>
    <p:sldId id="303" r:id="rId19"/>
    <p:sldId id="260" r:id="rId20"/>
    <p:sldId id="328" r:id="rId21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5DEFA21-12BE-4D49-9DF1-CC6BA49C6CCE}">
          <p14:sldIdLst>
            <p14:sldId id="256"/>
            <p14:sldId id="284"/>
            <p14:sldId id="293"/>
            <p14:sldId id="314"/>
            <p14:sldId id="323"/>
            <p14:sldId id="324"/>
            <p14:sldId id="312"/>
            <p14:sldId id="320"/>
            <p14:sldId id="321"/>
            <p14:sldId id="322"/>
            <p14:sldId id="327"/>
            <p14:sldId id="326"/>
            <p14:sldId id="329"/>
            <p14:sldId id="313"/>
            <p14:sldId id="306"/>
            <p14:sldId id="307"/>
            <p14:sldId id="301"/>
            <p14:sldId id="303"/>
          </p14:sldIdLst>
        </p14:section>
        <p14:section name="Untitled Section" id="{DB4099F3-3786-495D-BF9B-C544AD1010D4}">
          <p14:sldIdLst>
            <p14:sldId id="260"/>
            <p14:sldId id="32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a Parasidis" initials="DP" lastIdx="1" clrIdx="0">
    <p:extLst>
      <p:ext uri="{19B8F6BF-5375-455C-9EA6-DF929625EA0E}">
        <p15:presenceInfo xmlns:p15="http://schemas.microsoft.com/office/powerpoint/2012/main" userId="Daniela Parasidi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E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598" autoAdjust="0"/>
    <p:restoredTop sz="73918" autoAdjust="0"/>
  </p:normalViewPr>
  <p:slideViewPr>
    <p:cSldViewPr>
      <p:cViewPr varScale="1">
        <p:scale>
          <a:sx n="84" d="100"/>
          <a:sy n="84" d="100"/>
        </p:scale>
        <p:origin x="1992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500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2">
                <a:lumMod val="20000"/>
                <a:lumOff val="80000"/>
              </a:schemeClr>
            </a:solidFill>
          </c:spPr>
          <c:dPt>
            <c:idx val="0"/>
            <c:bubble3D val="0"/>
            <c:spPr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75B-4CFA-9009-C8113A85C756}"/>
              </c:ext>
            </c:extLst>
          </c:dPt>
          <c:dPt>
            <c:idx val="1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75B-4CFA-9009-C8113A85C756}"/>
              </c:ext>
            </c:extLst>
          </c:dPt>
          <c:dPt>
            <c:idx val="2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75B-4CFA-9009-C8113A85C756}"/>
              </c:ext>
            </c:extLst>
          </c:dPt>
          <c:dPt>
            <c:idx val="3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75B-4CFA-9009-C8113A85C756}"/>
              </c:ext>
            </c:extLst>
          </c:dPt>
          <c:dLbls>
            <c:dLbl>
              <c:idx val="0"/>
              <c:layout>
                <c:manualLayout>
                  <c:x val="-0.14972016365601359"/>
                  <c:y val="-0.2061259723083653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877777777777778"/>
                      <c:h val="0.1990314819382071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75B-4CFA-9009-C8113A85C756}"/>
                </c:ext>
              </c:extLst>
            </c:dLbl>
            <c:dLbl>
              <c:idx val="1"/>
              <c:layout>
                <c:manualLayout>
                  <c:x val="0.23394832998816326"/>
                  <c:y val="0.1286604429082689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75B-4CFA-9009-C8113A85C756}"/>
                </c:ext>
              </c:extLst>
            </c:dLbl>
            <c:dLbl>
              <c:idx val="2"/>
              <c:layout>
                <c:manualLayout>
                  <c:x val="-9.7015776253774735E-2"/>
                  <c:y val="-6.610576455720812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75B-4CFA-9009-C8113A85C756}"/>
                </c:ext>
              </c:extLst>
            </c:dLbl>
            <c:dLbl>
              <c:idx val="3"/>
              <c:layout>
                <c:manualLayout>
                  <c:x val="0.12158947873451302"/>
                  <c:y val="0.2050187129386604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75B-4CFA-9009-C8113A85C7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Revenues!$A$2:$A$5</c:f>
              <c:strCache>
                <c:ptCount val="2"/>
                <c:pt idx="0">
                  <c:v>Property Tax</c:v>
                </c:pt>
                <c:pt idx="1">
                  <c:v>State Aid</c:v>
                </c:pt>
              </c:strCache>
            </c:strRef>
          </c:cat>
          <c:val>
            <c:numRef>
              <c:f>Revenues!$E$2:$E$5</c:f>
              <c:numCache>
                <c:formatCode>0%</c:formatCode>
                <c:ptCount val="4"/>
                <c:pt idx="0">
                  <c:v>0.67</c:v>
                </c:pt>
                <c:pt idx="1">
                  <c:v>0.33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75B-4CFA-9009-C8113A85C7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'Rev Chart'!$A$77:$A$82</c:f>
              <c:strCache>
                <c:ptCount val="6"/>
                <c:pt idx="0">
                  <c:v>Other Local</c:v>
                </c:pt>
                <c:pt idx="1">
                  <c:v>Facility Use</c:v>
                </c:pt>
                <c:pt idx="2">
                  <c:v>School Site Donations</c:v>
                </c:pt>
                <c:pt idx="3">
                  <c:v>SpEd Local </c:v>
                </c:pt>
                <c:pt idx="4">
                  <c:v>MEF</c:v>
                </c:pt>
                <c:pt idx="5">
                  <c:v>Parcel Tax</c:v>
                </c:pt>
              </c:strCache>
            </c:strRef>
          </c:cat>
          <c:val>
            <c:numRef>
              <c:f>'Rev Chart'!$B$77:$B$82</c:f>
              <c:numCache>
                <c:formatCode>_("$"* #,##0_);_("$"* \(#,##0\);_("$"* "-"??_);_(@_)</c:formatCode>
                <c:ptCount val="6"/>
                <c:pt idx="0">
                  <c:v>100807</c:v>
                </c:pt>
                <c:pt idx="1">
                  <c:v>125000</c:v>
                </c:pt>
                <c:pt idx="2">
                  <c:v>190000</c:v>
                </c:pt>
                <c:pt idx="3">
                  <c:v>639499</c:v>
                </c:pt>
                <c:pt idx="4">
                  <c:v>1625000</c:v>
                </c:pt>
                <c:pt idx="5">
                  <c:v>2981522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BE-445D-B488-1C11C62EC6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2065384"/>
        <c:axId val="352066560"/>
      </c:barChart>
      <c:catAx>
        <c:axId val="352065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2066560"/>
        <c:crosses val="autoZero"/>
        <c:auto val="1"/>
        <c:lblAlgn val="ctr"/>
        <c:lblOffset val="100"/>
        <c:noMultiLvlLbl val="0"/>
      </c:catAx>
      <c:valAx>
        <c:axId val="352066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2065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'Pie Chart'!$B$1</c:f>
              <c:strCache>
                <c:ptCount val="1"/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'Pie Chart'!$A$2:$A$5</c:f>
              <c:strCache>
                <c:ptCount val="4"/>
                <c:pt idx="0">
                  <c:v>LCFF Sources</c:v>
                </c:pt>
                <c:pt idx="1">
                  <c:v>Federal</c:v>
                </c:pt>
                <c:pt idx="2">
                  <c:v>State</c:v>
                </c:pt>
                <c:pt idx="3">
                  <c:v>Local</c:v>
                </c:pt>
              </c:strCache>
            </c:strRef>
          </c:cat>
          <c:val>
            <c:numRef>
              <c:f>'Pie Chart'!$B$2:$B$5</c:f>
            </c:numRef>
          </c:val>
          <c:extLst>
            <c:ext xmlns:c16="http://schemas.microsoft.com/office/drawing/2014/chart" uri="{C3380CC4-5D6E-409C-BE32-E72D297353CC}">
              <c16:uniqueId val="{00000000-811F-4D83-8397-DCCC82B574F5}"/>
            </c:ext>
          </c:extLst>
        </c:ser>
        <c:ser>
          <c:idx val="1"/>
          <c:order val="1"/>
          <c:tx>
            <c:strRef>
              <c:f>'Pie Chart'!$C$1</c:f>
              <c:strCache>
                <c:ptCount val="1"/>
              </c:strCache>
            </c:strRef>
          </c:tx>
          <c:cat>
            <c:strRef>
              <c:f>'Pie Chart'!$A$2:$A$5</c:f>
              <c:strCache>
                <c:ptCount val="4"/>
                <c:pt idx="0">
                  <c:v>LCFF Sources</c:v>
                </c:pt>
                <c:pt idx="1">
                  <c:v>Federal</c:v>
                </c:pt>
                <c:pt idx="2">
                  <c:v>State</c:v>
                </c:pt>
                <c:pt idx="3">
                  <c:v>Local</c:v>
                </c:pt>
              </c:strCache>
            </c:strRef>
          </c:cat>
          <c:val>
            <c:numRef>
              <c:f>'Pie Chart'!$C$2:$C$5</c:f>
            </c:numRef>
          </c:val>
          <c:extLst>
            <c:ext xmlns:c16="http://schemas.microsoft.com/office/drawing/2014/chart" uri="{C3380CC4-5D6E-409C-BE32-E72D297353CC}">
              <c16:uniqueId val="{00000001-811F-4D83-8397-DCCC82B574F5}"/>
            </c:ext>
          </c:extLst>
        </c:ser>
        <c:ser>
          <c:idx val="2"/>
          <c:order val="2"/>
          <c:tx>
            <c:strRef>
              <c:f>'Pie Chart'!$D$1</c:f>
              <c:strCache>
                <c:ptCount val="1"/>
                <c:pt idx="0">
                  <c:v>% of Total Revenues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11F-4D83-8397-DCCC82B574F5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11F-4D83-8397-DCCC82B574F5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50000"/>
                      <a:satMod val="300000"/>
                    </a:schemeClr>
                  </a:gs>
                  <a:gs pos="35000">
                    <a:schemeClr val="accent3">
                      <a:tint val="37000"/>
                      <a:satMod val="300000"/>
                    </a:schemeClr>
                  </a:gs>
                  <a:gs pos="100000">
                    <a:schemeClr val="accent3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3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811F-4D83-8397-DCCC82B574F5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accent4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811F-4D83-8397-DCCC82B574F5}"/>
              </c:ext>
            </c:extLst>
          </c:dPt>
          <c:dLbls>
            <c:dLbl>
              <c:idx val="0"/>
              <c:layout>
                <c:manualLayout>
                  <c:x val="-0.18294838145231845"/>
                  <c:y val="-0.1112130609841994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11F-4D83-8397-DCCC82B574F5}"/>
                </c:ext>
              </c:extLst>
            </c:dLbl>
            <c:dLbl>
              <c:idx val="1"/>
              <c:layout>
                <c:manualLayout>
                  <c:x val="-4.899452602208508E-2"/>
                  <c:y val="5.279543328112023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11F-4D83-8397-DCCC82B574F5}"/>
                </c:ext>
              </c:extLst>
            </c:dLbl>
            <c:dLbl>
              <c:idx val="2"/>
              <c:layout>
                <c:manualLayout>
                  <c:x val="-7.0001950769667309E-2"/>
                  <c:y val="-2.271816490228440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11F-4D83-8397-DCCC82B574F5}"/>
                </c:ext>
              </c:extLst>
            </c:dLbl>
            <c:dLbl>
              <c:idx val="3"/>
              <c:layout>
                <c:manualLayout>
                  <c:x val="0.10386305596935518"/>
                  <c:y val="0.18086855965434226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11F-4D83-8397-DCCC82B574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'Pie Chart'!$A$2:$A$5</c:f>
              <c:strCache>
                <c:ptCount val="4"/>
                <c:pt idx="0">
                  <c:v>LCFF Sources</c:v>
                </c:pt>
                <c:pt idx="1">
                  <c:v>Federal</c:v>
                </c:pt>
                <c:pt idx="2">
                  <c:v>State</c:v>
                </c:pt>
                <c:pt idx="3">
                  <c:v>Local</c:v>
                </c:pt>
              </c:strCache>
            </c:strRef>
          </c:cat>
          <c:val>
            <c:numRef>
              <c:f>'Pie Chart'!$D$2:$D$5</c:f>
              <c:numCache>
                <c:formatCode>0%</c:formatCode>
                <c:ptCount val="4"/>
                <c:pt idx="0">
                  <c:v>0.67</c:v>
                </c:pt>
                <c:pt idx="1">
                  <c:v>0.02</c:v>
                </c:pt>
                <c:pt idx="2">
                  <c:v>0.06</c:v>
                </c:pt>
                <c:pt idx="3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11F-4D83-8397-DCCC82B574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'Pie Chart'!$B$10</c:f>
              <c:strCache>
                <c:ptCount val="1"/>
              </c:strCache>
            </c:strRef>
          </c:tx>
          <c:cat>
            <c:strRef>
              <c:f>('Pie Chart'!$A$11:$A$14,'Pie Chart'!$A$16)</c:f>
              <c:strCache>
                <c:ptCount val="4"/>
                <c:pt idx="0">
                  <c:v>Salaries &amp; Benefits</c:v>
                </c:pt>
                <c:pt idx="1">
                  <c:v>Books &amp; Supplies</c:v>
                </c:pt>
                <c:pt idx="2">
                  <c:v>Contracted Services</c:v>
                </c:pt>
                <c:pt idx="3">
                  <c:v>Other Transfers</c:v>
                </c:pt>
              </c:strCache>
            </c:strRef>
          </c:cat>
          <c:val>
            <c:numRef>
              <c:f>('Pie Chart'!$B$11:$B$14,'Pie Chart'!$B$16)</c:f>
            </c:numRef>
          </c:val>
          <c:extLst>
            <c:ext xmlns:c16="http://schemas.microsoft.com/office/drawing/2014/chart" uri="{C3380CC4-5D6E-409C-BE32-E72D297353CC}">
              <c16:uniqueId val="{00000000-1181-4291-8FA7-1F9DCDA00ED8}"/>
            </c:ext>
          </c:extLst>
        </c:ser>
        <c:ser>
          <c:idx val="1"/>
          <c:order val="1"/>
          <c:tx>
            <c:strRef>
              <c:f>'Pie Chart'!$C$10</c:f>
              <c:strCache>
                <c:ptCount val="1"/>
              </c:strCache>
            </c:strRef>
          </c:tx>
          <c:cat>
            <c:strRef>
              <c:f>('Pie Chart'!$A$11:$A$14,'Pie Chart'!$A$16)</c:f>
              <c:strCache>
                <c:ptCount val="4"/>
                <c:pt idx="0">
                  <c:v>Salaries &amp; Benefits</c:v>
                </c:pt>
                <c:pt idx="1">
                  <c:v>Books &amp; Supplies</c:v>
                </c:pt>
                <c:pt idx="2">
                  <c:v>Contracted Services</c:v>
                </c:pt>
                <c:pt idx="3">
                  <c:v>Other Transfers</c:v>
                </c:pt>
              </c:strCache>
            </c:strRef>
          </c:cat>
          <c:val>
            <c:numRef>
              <c:f>('Pie Chart'!$C$11:$C$14,'Pie Chart'!$C$16)</c:f>
            </c:numRef>
          </c:val>
          <c:extLst>
            <c:ext xmlns:c16="http://schemas.microsoft.com/office/drawing/2014/chart" uri="{C3380CC4-5D6E-409C-BE32-E72D297353CC}">
              <c16:uniqueId val="{00000001-1181-4291-8FA7-1F9DCDA00ED8}"/>
            </c:ext>
          </c:extLst>
        </c:ser>
        <c:ser>
          <c:idx val="2"/>
          <c:order val="2"/>
          <c:tx>
            <c:strRef>
              <c:f>'Pie Chart'!$D$10</c:f>
              <c:strCache>
                <c:ptCount val="1"/>
                <c:pt idx="0">
                  <c:v>% of Total Expenditures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181-4291-8FA7-1F9DCDA00ED8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181-4291-8FA7-1F9DCDA00ED8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50000"/>
                      <a:satMod val="300000"/>
                    </a:schemeClr>
                  </a:gs>
                  <a:gs pos="35000">
                    <a:schemeClr val="accent3">
                      <a:tint val="37000"/>
                      <a:satMod val="300000"/>
                    </a:schemeClr>
                  </a:gs>
                  <a:gs pos="100000">
                    <a:schemeClr val="accent3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3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1181-4291-8FA7-1F9DCDA00ED8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50000"/>
                      <a:satMod val="300000"/>
                    </a:schemeClr>
                  </a:gs>
                  <a:gs pos="35000">
                    <a:schemeClr val="accent4">
                      <a:tint val="37000"/>
                      <a:satMod val="300000"/>
                    </a:schemeClr>
                  </a:gs>
                  <a:gs pos="100000">
                    <a:schemeClr val="accent4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4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1181-4291-8FA7-1F9DCDA00ED8}"/>
              </c:ext>
            </c:extLst>
          </c:dPt>
          <c:dLbls>
            <c:dLbl>
              <c:idx val="0"/>
              <c:layout>
                <c:manualLayout>
                  <c:x val="-0.15095034995625548"/>
                  <c:y val="-0.27696801763514195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181-4291-8FA7-1F9DCDA00ED8}"/>
                </c:ext>
              </c:extLst>
            </c:dLbl>
            <c:dLbl>
              <c:idx val="1"/>
              <c:layout>
                <c:manualLayout>
                  <c:x val="-9.6210326139788083E-2"/>
                  <c:y val="5.766529686610341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181-4291-8FA7-1F9DCDA00ED8}"/>
                </c:ext>
              </c:extLst>
            </c:dLbl>
            <c:dLbl>
              <c:idx val="2"/>
              <c:layout>
                <c:manualLayout>
                  <c:x val="-5.6713509769612133E-2"/>
                  <c:y val="7.0150816522362199E-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181-4291-8FA7-1F9DCDA00ED8}"/>
                </c:ext>
              </c:extLst>
            </c:dLbl>
            <c:dLbl>
              <c:idx val="3"/>
              <c:layout>
                <c:manualLayout>
                  <c:x val="0.2459279916399339"/>
                  <c:y val="2.6162387982402863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181-4291-8FA7-1F9DCDA00E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('Pie Chart'!$A$11:$A$14,'Pie Chart'!$A$16)</c:f>
              <c:strCache>
                <c:ptCount val="4"/>
                <c:pt idx="0">
                  <c:v>Salaries &amp; Benefits</c:v>
                </c:pt>
                <c:pt idx="1">
                  <c:v>Books &amp; Supplies</c:v>
                </c:pt>
                <c:pt idx="2">
                  <c:v>Contracted Services</c:v>
                </c:pt>
                <c:pt idx="3">
                  <c:v>Other Transfers</c:v>
                </c:pt>
              </c:strCache>
            </c:strRef>
          </c:cat>
          <c:val>
            <c:numRef>
              <c:f>('Pie Chart'!$D$11:$D$14,'Pie Chart'!$D$16)</c:f>
              <c:numCache>
                <c:formatCode>0.00%</c:formatCode>
                <c:ptCount val="4"/>
                <c:pt idx="0">
                  <c:v>0.83589999999999998</c:v>
                </c:pt>
                <c:pt idx="1">
                  <c:v>5.62E-2</c:v>
                </c:pt>
                <c:pt idx="2">
                  <c:v>0.1089</c:v>
                </c:pt>
                <c:pt idx="3">
                  <c:v>-1.1000000000000001E-3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181-4291-8FA7-1F9DCDA00E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6ABE16-35D2-44F2-B5F2-2E9B68A552D8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7A64F67-FA22-4C72-81BA-E2A47E5B7E7F}">
      <dgm:prSet phldrT="[Text]" custT="1"/>
      <dgm:spPr>
        <a:solidFill>
          <a:srgbClr val="FFFF00"/>
        </a:solidFill>
      </dgm:spPr>
      <dgm:t>
        <a:bodyPr/>
        <a:lstStyle/>
        <a:p>
          <a:r>
            <a:rPr lang="en-US" sz="1600" b="1" dirty="0">
              <a:solidFill>
                <a:schemeClr val="tx1"/>
              </a:solidFill>
            </a:rPr>
            <a:t>Adopt Budget (June)</a:t>
          </a:r>
        </a:p>
      </dgm:t>
    </dgm:pt>
    <dgm:pt modelId="{1A703A71-4ED8-4B37-BB81-14E398906566}" type="parTrans" cxnId="{9B556129-FCDF-4D16-BB96-99C04243D3A7}">
      <dgm:prSet/>
      <dgm:spPr/>
      <dgm:t>
        <a:bodyPr/>
        <a:lstStyle/>
        <a:p>
          <a:endParaRPr lang="en-US"/>
        </a:p>
      </dgm:t>
    </dgm:pt>
    <dgm:pt modelId="{92BDF82D-BE62-4024-8003-23EC99351BD9}" type="sibTrans" cxnId="{9B556129-FCDF-4D16-BB96-99C04243D3A7}">
      <dgm:prSet/>
      <dgm:spPr/>
      <dgm:t>
        <a:bodyPr/>
        <a:lstStyle/>
        <a:p>
          <a:endParaRPr lang="en-US" dirty="0"/>
        </a:p>
      </dgm:t>
    </dgm:pt>
    <dgm:pt modelId="{0659EADE-0F0B-4085-AFE6-1B92748AB2D0}">
      <dgm:prSet phldrT="[Text]" custT="1"/>
      <dgm:spPr/>
      <dgm:t>
        <a:bodyPr/>
        <a:lstStyle/>
        <a:p>
          <a:r>
            <a:rPr lang="en-US" sz="1400" dirty="0"/>
            <a:t>45 Day Revision (August)</a:t>
          </a:r>
        </a:p>
      </dgm:t>
    </dgm:pt>
    <dgm:pt modelId="{FDEEC23B-E498-4BBE-8655-B6A6BABA9064}" type="parTrans" cxnId="{32BD562F-0202-4AA1-9659-56D3E9FE1CBB}">
      <dgm:prSet/>
      <dgm:spPr/>
      <dgm:t>
        <a:bodyPr/>
        <a:lstStyle/>
        <a:p>
          <a:endParaRPr lang="en-US"/>
        </a:p>
      </dgm:t>
    </dgm:pt>
    <dgm:pt modelId="{71D2D240-7D2A-442D-A0BD-5B3A52F00961}" type="sibTrans" cxnId="{32BD562F-0202-4AA1-9659-56D3E9FE1CBB}">
      <dgm:prSet/>
      <dgm:spPr/>
      <dgm:t>
        <a:bodyPr/>
        <a:lstStyle/>
        <a:p>
          <a:endParaRPr lang="en-US" dirty="0"/>
        </a:p>
      </dgm:t>
    </dgm:pt>
    <dgm:pt modelId="{D871BC07-CD58-4C19-B2DF-82960A103573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sz="1200" b="0" dirty="0">
              <a:solidFill>
                <a:schemeClr val="bg1"/>
              </a:solidFill>
            </a:rPr>
            <a:t>1</a:t>
          </a:r>
          <a:r>
            <a:rPr lang="en-US" sz="1200" b="0" baseline="30000" dirty="0">
              <a:solidFill>
                <a:schemeClr val="bg1"/>
              </a:solidFill>
            </a:rPr>
            <a:t>st</a:t>
          </a:r>
          <a:r>
            <a:rPr lang="en-US" sz="1200" b="0" dirty="0">
              <a:solidFill>
                <a:schemeClr val="bg1"/>
              </a:solidFill>
            </a:rPr>
            <a:t> Interim (July-Oct.)</a:t>
          </a:r>
        </a:p>
      </dgm:t>
    </dgm:pt>
    <dgm:pt modelId="{6F4D172A-AB8E-49BF-B6E0-D7217BA44163}" type="parTrans" cxnId="{DF0D74A5-0DEA-443E-9913-7820095A9E07}">
      <dgm:prSet/>
      <dgm:spPr/>
      <dgm:t>
        <a:bodyPr/>
        <a:lstStyle/>
        <a:p>
          <a:endParaRPr lang="en-US"/>
        </a:p>
      </dgm:t>
    </dgm:pt>
    <dgm:pt modelId="{8C855375-EA3A-4834-9E69-D065ED3DF4F9}" type="sibTrans" cxnId="{DF0D74A5-0DEA-443E-9913-7820095A9E07}">
      <dgm:prSet/>
      <dgm:spPr/>
      <dgm:t>
        <a:bodyPr/>
        <a:lstStyle/>
        <a:p>
          <a:endParaRPr lang="en-US" dirty="0"/>
        </a:p>
      </dgm:t>
    </dgm:pt>
    <dgm:pt modelId="{9342708D-181E-4974-820F-C303BB6AF213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b="0" dirty="0">
              <a:solidFill>
                <a:schemeClr val="bg1"/>
              </a:solidFill>
            </a:rPr>
            <a:t>2</a:t>
          </a:r>
          <a:r>
            <a:rPr lang="en-US" b="0" baseline="30000" dirty="0">
              <a:solidFill>
                <a:schemeClr val="bg1"/>
              </a:solidFill>
            </a:rPr>
            <a:t>nd</a:t>
          </a:r>
          <a:r>
            <a:rPr lang="en-US" b="0" dirty="0">
              <a:solidFill>
                <a:schemeClr val="bg1"/>
              </a:solidFill>
            </a:rPr>
            <a:t> Interim (July-Jan.)</a:t>
          </a:r>
        </a:p>
      </dgm:t>
    </dgm:pt>
    <dgm:pt modelId="{DAB55EAC-BB9B-477A-A432-9434044740A1}" type="parTrans" cxnId="{F9DE7AF5-4960-43ED-90D5-5184A9EE9F79}">
      <dgm:prSet/>
      <dgm:spPr/>
      <dgm:t>
        <a:bodyPr/>
        <a:lstStyle/>
        <a:p>
          <a:endParaRPr lang="en-US"/>
        </a:p>
      </dgm:t>
    </dgm:pt>
    <dgm:pt modelId="{843362F4-080C-4144-87CD-96EA7801B5DC}" type="sibTrans" cxnId="{F9DE7AF5-4960-43ED-90D5-5184A9EE9F79}">
      <dgm:prSet/>
      <dgm:spPr/>
      <dgm:t>
        <a:bodyPr/>
        <a:lstStyle/>
        <a:p>
          <a:endParaRPr lang="en-US" dirty="0"/>
        </a:p>
      </dgm:t>
    </dgm:pt>
    <dgm:pt modelId="{365440A9-882D-48AF-98B3-8A7443A64946}">
      <dgm:prSet phldrT="[Text]"/>
      <dgm:spPr/>
      <dgm:t>
        <a:bodyPr/>
        <a:lstStyle/>
        <a:p>
          <a:r>
            <a:rPr lang="en-US" dirty="0"/>
            <a:t>Estimated Actuals (July-April)</a:t>
          </a:r>
        </a:p>
      </dgm:t>
    </dgm:pt>
    <dgm:pt modelId="{CA3A974E-377A-4512-B77B-BBE9934ADB05}" type="parTrans" cxnId="{77A041D7-3972-4903-8877-D2EC9A658C50}">
      <dgm:prSet/>
      <dgm:spPr/>
      <dgm:t>
        <a:bodyPr/>
        <a:lstStyle/>
        <a:p>
          <a:endParaRPr lang="en-US"/>
        </a:p>
      </dgm:t>
    </dgm:pt>
    <dgm:pt modelId="{39888449-1606-41DF-944D-0082EC7B97B8}" type="sibTrans" cxnId="{77A041D7-3972-4903-8877-D2EC9A658C50}">
      <dgm:prSet/>
      <dgm:spPr/>
      <dgm:t>
        <a:bodyPr/>
        <a:lstStyle/>
        <a:p>
          <a:endParaRPr lang="en-US" dirty="0"/>
        </a:p>
      </dgm:t>
    </dgm:pt>
    <dgm:pt modelId="{CBB2F85C-7C93-46DB-B0FF-1581BAAFD32D}">
      <dgm:prSet/>
      <dgm:spPr/>
      <dgm:t>
        <a:bodyPr/>
        <a:lstStyle/>
        <a:p>
          <a:r>
            <a:rPr lang="en-US" dirty="0"/>
            <a:t>Year-End Closing (July-June)</a:t>
          </a:r>
        </a:p>
      </dgm:t>
    </dgm:pt>
    <dgm:pt modelId="{6A9FF935-4CBA-44D4-9B0A-82C658591767}" type="parTrans" cxnId="{6D59DFF7-6959-4E3A-ACA4-7F5F3C3164D8}">
      <dgm:prSet/>
      <dgm:spPr/>
      <dgm:t>
        <a:bodyPr/>
        <a:lstStyle/>
        <a:p>
          <a:endParaRPr lang="en-US"/>
        </a:p>
      </dgm:t>
    </dgm:pt>
    <dgm:pt modelId="{BCF1E926-A3F1-41DB-A094-46BF5C6F1BC2}" type="sibTrans" cxnId="{6D59DFF7-6959-4E3A-ACA4-7F5F3C3164D8}">
      <dgm:prSet/>
      <dgm:spPr/>
      <dgm:t>
        <a:bodyPr/>
        <a:lstStyle/>
        <a:p>
          <a:endParaRPr lang="en-US" dirty="0"/>
        </a:p>
      </dgm:t>
    </dgm:pt>
    <dgm:pt modelId="{4EAF3984-0CA6-4EC6-97FE-2346165FD6DF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sz="1100" b="0" dirty="0">
              <a:solidFill>
                <a:schemeClr val="bg1"/>
              </a:solidFill>
            </a:rPr>
            <a:t>Budget Development (Jan-June)</a:t>
          </a:r>
        </a:p>
      </dgm:t>
    </dgm:pt>
    <dgm:pt modelId="{975DE6D5-B724-4A30-A96C-5BFBA7B1B66F}" type="parTrans" cxnId="{3276C872-211F-49D8-B318-4229437A6D74}">
      <dgm:prSet/>
      <dgm:spPr/>
      <dgm:t>
        <a:bodyPr/>
        <a:lstStyle/>
        <a:p>
          <a:endParaRPr lang="en-US"/>
        </a:p>
      </dgm:t>
    </dgm:pt>
    <dgm:pt modelId="{2DA453D6-8C14-44F5-9141-EF1774E78594}" type="sibTrans" cxnId="{3276C872-211F-49D8-B318-4229437A6D74}">
      <dgm:prSet/>
      <dgm:spPr/>
      <dgm:t>
        <a:bodyPr/>
        <a:lstStyle/>
        <a:p>
          <a:endParaRPr lang="en-US" dirty="0"/>
        </a:p>
      </dgm:t>
    </dgm:pt>
    <dgm:pt modelId="{BE56533E-EED5-4CA9-952B-415AB46D2F52}" type="pres">
      <dgm:prSet presAssocID="{B46ABE16-35D2-44F2-B5F2-2E9B68A552D8}" presName="cycle" presStyleCnt="0">
        <dgm:presLayoutVars>
          <dgm:dir/>
          <dgm:resizeHandles val="exact"/>
        </dgm:presLayoutVars>
      </dgm:prSet>
      <dgm:spPr/>
    </dgm:pt>
    <dgm:pt modelId="{C11313A8-A775-422E-B659-3B7B3D71C903}" type="pres">
      <dgm:prSet presAssocID="{4EAF3984-0CA6-4EC6-97FE-2346165FD6DF}" presName="node" presStyleLbl="node1" presStyleIdx="0" presStyleCnt="7" custScaleX="111959" custScaleY="110432">
        <dgm:presLayoutVars>
          <dgm:bulletEnabled val="1"/>
        </dgm:presLayoutVars>
      </dgm:prSet>
      <dgm:spPr/>
    </dgm:pt>
    <dgm:pt modelId="{7759DADC-01FF-470A-8C56-8254F3456359}" type="pres">
      <dgm:prSet presAssocID="{2DA453D6-8C14-44F5-9141-EF1774E78594}" presName="sibTrans" presStyleLbl="sibTrans2D1" presStyleIdx="0" presStyleCnt="7"/>
      <dgm:spPr/>
    </dgm:pt>
    <dgm:pt modelId="{0B425A12-103F-44C3-BBFB-9C3EC8D131D9}" type="pres">
      <dgm:prSet presAssocID="{2DA453D6-8C14-44F5-9141-EF1774E78594}" presName="connectorText" presStyleLbl="sibTrans2D1" presStyleIdx="0" presStyleCnt="7"/>
      <dgm:spPr/>
    </dgm:pt>
    <dgm:pt modelId="{CDD3A8EC-D59C-41C6-AC1D-6ECEA5C6757B}" type="pres">
      <dgm:prSet presAssocID="{67A64F67-FA22-4C72-81BA-E2A47E5B7E7F}" presName="node" presStyleLbl="node1" presStyleIdx="1" presStyleCnt="7">
        <dgm:presLayoutVars>
          <dgm:bulletEnabled val="1"/>
        </dgm:presLayoutVars>
      </dgm:prSet>
      <dgm:spPr/>
    </dgm:pt>
    <dgm:pt modelId="{6100F54A-776A-4E73-8BA6-B01D8B868787}" type="pres">
      <dgm:prSet presAssocID="{92BDF82D-BE62-4024-8003-23EC99351BD9}" presName="sibTrans" presStyleLbl="sibTrans2D1" presStyleIdx="1" presStyleCnt="7"/>
      <dgm:spPr/>
    </dgm:pt>
    <dgm:pt modelId="{4713FD40-C1CB-4A17-BE35-95FFEF1F001F}" type="pres">
      <dgm:prSet presAssocID="{92BDF82D-BE62-4024-8003-23EC99351BD9}" presName="connectorText" presStyleLbl="sibTrans2D1" presStyleIdx="1" presStyleCnt="7"/>
      <dgm:spPr/>
    </dgm:pt>
    <dgm:pt modelId="{FED1D384-35A4-4E63-BF12-F23D82E8A6F4}" type="pres">
      <dgm:prSet presAssocID="{0659EADE-0F0B-4085-AFE6-1B92748AB2D0}" presName="node" presStyleLbl="node1" presStyleIdx="2" presStyleCnt="7">
        <dgm:presLayoutVars>
          <dgm:bulletEnabled val="1"/>
        </dgm:presLayoutVars>
      </dgm:prSet>
      <dgm:spPr/>
    </dgm:pt>
    <dgm:pt modelId="{5F2EA61A-3247-40E6-A2C6-4CD0AE53CD95}" type="pres">
      <dgm:prSet presAssocID="{71D2D240-7D2A-442D-A0BD-5B3A52F00961}" presName="sibTrans" presStyleLbl="sibTrans2D1" presStyleIdx="2" presStyleCnt="7"/>
      <dgm:spPr/>
    </dgm:pt>
    <dgm:pt modelId="{7CA57C14-0599-4227-9BEB-3F3B7A862459}" type="pres">
      <dgm:prSet presAssocID="{71D2D240-7D2A-442D-A0BD-5B3A52F00961}" presName="connectorText" presStyleLbl="sibTrans2D1" presStyleIdx="2" presStyleCnt="7"/>
      <dgm:spPr/>
    </dgm:pt>
    <dgm:pt modelId="{1A24AA94-16A1-4117-9675-65C2E33EA309}" type="pres">
      <dgm:prSet presAssocID="{D871BC07-CD58-4C19-B2DF-82960A103573}" presName="node" presStyleLbl="node1" presStyleIdx="3" presStyleCnt="7" custScaleX="115520" custScaleY="101377">
        <dgm:presLayoutVars>
          <dgm:bulletEnabled val="1"/>
        </dgm:presLayoutVars>
      </dgm:prSet>
      <dgm:spPr/>
    </dgm:pt>
    <dgm:pt modelId="{94DD6631-C896-4C63-9BEC-BCE39ECABEEB}" type="pres">
      <dgm:prSet presAssocID="{8C855375-EA3A-4834-9E69-D065ED3DF4F9}" presName="sibTrans" presStyleLbl="sibTrans2D1" presStyleIdx="3" presStyleCnt="7"/>
      <dgm:spPr/>
    </dgm:pt>
    <dgm:pt modelId="{007CADD5-16F9-47CA-BEC5-B1B5259C09E6}" type="pres">
      <dgm:prSet presAssocID="{8C855375-EA3A-4834-9E69-D065ED3DF4F9}" presName="connectorText" presStyleLbl="sibTrans2D1" presStyleIdx="3" presStyleCnt="7"/>
      <dgm:spPr/>
    </dgm:pt>
    <dgm:pt modelId="{FCF59DD1-E6B7-48F3-84D5-7F5FE8455DBB}" type="pres">
      <dgm:prSet presAssocID="{9342708D-181E-4974-820F-C303BB6AF213}" presName="node" presStyleLbl="node1" presStyleIdx="4" presStyleCnt="7">
        <dgm:presLayoutVars>
          <dgm:bulletEnabled val="1"/>
        </dgm:presLayoutVars>
      </dgm:prSet>
      <dgm:spPr/>
    </dgm:pt>
    <dgm:pt modelId="{A3C2FAA8-56D5-4F08-AC0E-6373067FFDF8}" type="pres">
      <dgm:prSet presAssocID="{843362F4-080C-4144-87CD-96EA7801B5DC}" presName="sibTrans" presStyleLbl="sibTrans2D1" presStyleIdx="4" presStyleCnt="7"/>
      <dgm:spPr/>
    </dgm:pt>
    <dgm:pt modelId="{F0091B34-E024-41D2-9576-489C68E8B6BC}" type="pres">
      <dgm:prSet presAssocID="{843362F4-080C-4144-87CD-96EA7801B5DC}" presName="connectorText" presStyleLbl="sibTrans2D1" presStyleIdx="4" presStyleCnt="7"/>
      <dgm:spPr/>
    </dgm:pt>
    <dgm:pt modelId="{97F5E9F2-06F6-421E-A113-FB6CB64E419B}" type="pres">
      <dgm:prSet presAssocID="{365440A9-882D-48AF-98B3-8A7443A64946}" presName="node" presStyleLbl="node1" presStyleIdx="5" presStyleCnt="7">
        <dgm:presLayoutVars>
          <dgm:bulletEnabled val="1"/>
        </dgm:presLayoutVars>
      </dgm:prSet>
      <dgm:spPr/>
    </dgm:pt>
    <dgm:pt modelId="{C506A86F-313C-437F-85DA-C0FAFFB62191}" type="pres">
      <dgm:prSet presAssocID="{39888449-1606-41DF-944D-0082EC7B97B8}" presName="sibTrans" presStyleLbl="sibTrans2D1" presStyleIdx="5" presStyleCnt="7"/>
      <dgm:spPr/>
    </dgm:pt>
    <dgm:pt modelId="{C5738C34-2FFC-4B6D-93B6-CE4B17970B9F}" type="pres">
      <dgm:prSet presAssocID="{39888449-1606-41DF-944D-0082EC7B97B8}" presName="connectorText" presStyleLbl="sibTrans2D1" presStyleIdx="5" presStyleCnt="7"/>
      <dgm:spPr/>
    </dgm:pt>
    <dgm:pt modelId="{94D9EE0A-671A-4D6B-BEAF-53CA1B5D1ED1}" type="pres">
      <dgm:prSet presAssocID="{CBB2F85C-7C93-46DB-B0FF-1581BAAFD32D}" presName="node" presStyleLbl="node1" presStyleIdx="6" presStyleCnt="7">
        <dgm:presLayoutVars>
          <dgm:bulletEnabled val="1"/>
        </dgm:presLayoutVars>
      </dgm:prSet>
      <dgm:spPr/>
    </dgm:pt>
    <dgm:pt modelId="{62337844-C4A8-43FB-AEBD-73F376B878FB}" type="pres">
      <dgm:prSet presAssocID="{BCF1E926-A3F1-41DB-A094-46BF5C6F1BC2}" presName="sibTrans" presStyleLbl="sibTrans2D1" presStyleIdx="6" presStyleCnt="7"/>
      <dgm:spPr/>
    </dgm:pt>
    <dgm:pt modelId="{EDAD4D34-05ED-406C-AA35-C42BE9709F45}" type="pres">
      <dgm:prSet presAssocID="{BCF1E926-A3F1-41DB-A094-46BF5C6F1BC2}" presName="connectorText" presStyleLbl="sibTrans2D1" presStyleIdx="6" presStyleCnt="7"/>
      <dgm:spPr/>
    </dgm:pt>
  </dgm:ptLst>
  <dgm:cxnLst>
    <dgm:cxn modelId="{C6F9ED06-1438-4333-8454-241EDD938285}" type="presOf" srcId="{4EAF3984-0CA6-4EC6-97FE-2346165FD6DF}" destId="{C11313A8-A775-422E-B659-3B7B3D71C903}" srcOrd="0" destOrd="0" presId="urn:microsoft.com/office/officeart/2005/8/layout/cycle2"/>
    <dgm:cxn modelId="{3CFE3913-CA6C-41E1-BF11-A60D03C34541}" type="presOf" srcId="{843362F4-080C-4144-87CD-96EA7801B5DC}" destId="{F0091B34-E024-41D2-9576-489C68E8B6BC}" srcOrd="1" destOrd="0" presId="urn:microsoft.com/office/officeart/2005/8/layout/cycle2"/>
    <dgm:cxn modelId="{7E541816-5030-443C-8347-2E5730180C0C}" type="presOf" srcId="{B46ABE16-35D2-44F2-B5F2-2E9B68A552D8}" destId="{BE56533E-EED5-4CA9-952B-415AB46D2F52}" srcOrd="0" destOrd="0" presId="urn:microsoft.com/office/officeart/2005/8/layout/cycle2"/>
    <dgm:cxn modelId="{B5B36F16-16CF-49E1-8887-AB7709903D1C}" type="presOf" srcId="{365440A9-882D-48AF-98B3-8A7443A64946}" destId="{97F5E9F2-06F6-421E-A113-FB6CB64E419B}" srcOrd="0" destOrd="0" presId="urn:microsoft.com/office/officeart/2005/8/layout/cycle2"/>
    <dgm:cxn modelId="{2F64A823-79AE-440A-92A2-EC0C6270D682}" type="presOf" srcId="{D871BC07-CD58-4C19-B2DF-82960A103573}" destId="{1A24AA94-16A1-4117-9675-65C2E33EA309}" srcOrd="0" destOrd="0" presId="urn:microsoft.com/office/officeart/2005/8/layout/cycle2"/>
    <dgm:cxn modelId="{9B556129-FCDF-4D16-BB96-99C04243D3A7}" srcId="{B46ABE16-35D2-44F2-B5F2-2E9B68A552D8}" destId="{67A64F67-FA22-4C72-81BA-E2A47E5B7E7F}" srcOrd="1" destOrd="0" parTransId="{1A703A71-4ED8-4B37-BB81-14E398906566}" sibTransId="{92BDF82D-BE62-4024-8003-23EC99351BD9}"/>
    <dgm:cxn modelId="{32BD562F-0202-4AA1-9659-56D3E9FE1CBB}" srcId="{B46ABE16-35D2-44F2-B5F2-2E9B68A552D8}" destId="{0659EADE-0F0B-4085-AFE6-1B92748AB2D0}" srcOrd="2" destOrd="0" parTransId="{FDEEC23B-E498-4BBE-8655-B6A6BABA9064}" sibTransId="{71D2D240-7D2A-442D-A0BD-5B3A52F00961}"/>
    <dgm:cxn modelId="{430A1A36-B8C6-40AB-9FFF-472CFDACF59F}" type="presOf" srcId="{843362F4-080C-4144-87CD-96EA7801B5DC}" destId="{A3C2FAA8-56D5-4F08-AC0E-6373067FFDF8}" srcOrd="0" destOrd="0" presId="urn:microsoft.com/office/officeart/2005/8/layout/cycle2"/>
    <dgm:cxn modelId="{E3ABC15B-FB7E-4016-B6DD-C380185ECD70}" type="presOf" srcId="{71D2D240-7D2A-442D-A0BD-5B3A52F00961}" destId="{7CA57C14-0599-4227-9BEB-3F3B7A862459}" srcOrd="1" destOrd="0" presId="urn:microsoft.com/office/officeart/2005/8/layout/cycle2"/>
    <dgm:cxn modelId="{221C6462-F713-472B-B464-8A3A14FF50E8}" type="presOf" srcId="{9342708D-181E-4974-820F-C303BB6AF213}" destId="{FCF59DD1-E6B7-48F3-84D5-7F5FE8455DBB}" srcOrd="0" destOrd="0" presId="urn:microsoft.com/office/officeart/2005/8/layout/cycle2"/>
    <dgm:cxn modelId="{1F3EC749-9C08-460F-827E-EA5FA23CA102}" type="presOf" srcId="{BCF1E926-A3F1-41DB-A094-46BF5C6F1BC2}" destId="{EDAD4D34-05ED-406C-AA35-C42BE9709F45}" srcOrd="1" destOrd="0" presId="urn:microsoft.com/office/officeart/2005/8/layout/cycle2"/>
    <dgm:cxn modelId="{35DB936F-09A7-4C51-86BA-E827A26B2354}" type="presOf" srcId="{BCF1E926-A3F1-41DB-A094-46BF5C6F1BC2}" destId="{62337844-C4A8-43FB-AEBD-73F376B878FB}" srcOrd="0" destOrd="0" presId="urn:microsoft.com/office/officeart/2005/8/layout/cycle2"/>
    <dgm:cxn modelId="{3276C872-211F-49D8-B318-4229437A6D74}" srcId="{B46ABE16-35D2-44F2-B5F2-2E9B68A552D8}" destId="{4EAF3984-0CA6-4EC6-97FE-2346165FD6DF}" srcOrd="0" destOrd="0" parTransId="{975DE6D5-B724-4A30-A96C-5BFBA7B1B66F}" sibTransId="{2DA453D6-8C14-44F5-9141-EF1774E78594}"/>
    <dgm:cxn modelId="{5538557B-8879-4FB3-918D-3DB614A47416}" type="presOf" srcId="{2DA453D6-8C14-44F5-9141-EF1774E78594}" destId="{7759DADC-01FF-470A-8C56-8254F3456359}" srcOrd="0" destOrd="0" presId="urn:microsoft.com/office/officeart/2005/8/layout/cycle2"/>
    <dgm:cxn modelId="{2A241689-A1F0-46BB-A220-88BF8C7CDA35}" type="presOf" srcId="{CBB2F85C-7C93-46DB-B0FF-1581BAAFD32D}" destId="{94D9EE0A-671A-4D6B-BEAF-53CA1B5D1ED1}" srcOrd="0" destOrd="0" presId="urn:microsoft.com/office/officeart/2005/8/layout/cycle2"/>
    <dgm:cxn modelId="{0BA53295-46AE-426F-A921-CCA4417010EA}" type="presOf" srcId="{92BDF82D-BE62-4024-8003-23EC99351BD9}" destId="{4713FD40-C1CB-4A17-BE35-95FFEF1F001F}" srcOrd="1" destOrd="0" presId="urn:microsoft.com/office/officeart/2005/8/layout/cycle2"/>
    <dgm:cxn modelId="{FDDAD79D-EC50-41C8-8153-844918781B1F}" type="presOf" srcId="{0659EADE-0F0B-4085-AFE6-1B92748AB2D0}" destId="{FED1D384-35A4-4E63-BF12-F23D82E8A6F4}" srcOrd="0" destOrd="0" presId="urn:microsoft.com/office/officeart/2005/8/layout/cycle2"/>
    <dgm:cxn modelId="{DF0D74A5-0DEA-443E-9913-7820095A9E07}" srcId="{B46ABE16-35D2-44F2-B5F2-2E9B68A552D8}" destId="{D871BC07-CD58-4C19-B2DF-82960A103573}" srcOrd="3" destOrd="0" parTransId="{6F4D172A-AB8E-49BF-B6E0-D7217BA44163}" sibTransId="{8C855375-EA3A-4834-9E69-D065ED3DF4F9}"/>
    <dgm:cxn modelId="{019062AB-655B-4492-A68E-4DBBD5161340}" type="presOf" srcId="{8C855375-EA3A-4834-9E69-D065ED3DF4F9}" destId="{94DD6631-C896-4C63-9BEC-BCE39ECABEEB}" srcOrd="0" destOrd="0" presId="urn:microsoft.com/office/officeart/2005/8/layout/cycle2"/>
    <dgm:cxn modelId="{98866CAC-DF0B-4AA8-8FB0-E0A0AC500702}" type="presOf" srcId="{39888449-1606-41DF-944D-0082EC7B97B8}" destId="{C506A86F-313C-437F-85DA-C0FAFFB62191}" srcOrd="0" destOrd="0" presId="urn:microsoft.com/office/officeart/2005/8/layout/cycle2"/>
    <dgm:cxn modelId="{B34C3DBC-8603-4D57-B152-89370C5693EF}" type="presOf" srcId="{92BDF82D-BE62-4024-8003-23EC99351BD9}" destId="{6100F54A-776A-4E73-8BA6-B01D8B868787}" srcOrd="0" destOrd="0" presId="urn:microsoft.com/office/officeart/2005/8/layout/cycle2"/>
    <dgm:cxn modelId="{B764C9C5-5798-4450-AA72-41AB29DA3815}" type="presOf" srcId="{39888449-1606-41DF-944D-0082EC7B97B8}" destId="{C5738C34-2FFC-4B6D-93B6-CE4B17970B9F}" srcOrd="1" destOrd="0" presId="urn:microsoft.com/office/officeart/2005/8/layout/cycle2"/>
    <dgm:cxn modelId="{77A041D7-3972-4903-8877-D2EC9A658C50}" srcId="{B46ABE16-35D2-44F2-B5F2-2E9B68A552D8}" destId="{365440A9-882D-48AF-98B3-8A7443A64946}" srcOrd="5" destOrd="0" parTransId="{CA3A974E-377A-4512-B77B-BBE9934ADB05}" sibTransId="{39888449-1606-41DF-944D-0082EC7B97B8}"/>
    <dgm:cxn modelId="{A7D68DE4-6C1B-4B73-AFF7-64EAE20F3B19}" type="presOf" srcId="{71D2D240-7D2A-442D-A0BD-5B3A52F00961}" destId="{5F2EA61A-3247-40E6-A2C6-4CD0AE53CD95}" srcOrd="0" destOrd="0" presId="urn:microsoft.com/office/officeart/2005/8/layout/cycle2"/>
    <dgm:cxn modelId="{275C84E7-6B1F-40D8-9FEF-DBC768995CA0}" type="presOf" srcId="{8C855375-EA3A-4834-9E69-D065ED3DF4F9}" destId="{007CADD5-16F9-47CA-BEC5-B1B5259C09E6}" srcOrd="1" destOrd="0" presId="urn:microsoft.com/office/officeart/2005/8/layout/cycle2"/>
    <dgm:cxn modelId="{1F8821EA-3FA8-490B-84CC-E6F14BA4A710}" type="presOf" srcId="{2DA453D6-8C14-44F5-9141-EF1774E78594}" destId="{0B425A12-103F-44C3-BBFB-9C3EC8D131D9}" srcOrd="1" destOrd="0" presId="urn:microsoft.com/office/officeart/2005/8/layout/cycle2"/>
    <dgm:cxn modelId="{F9DE7AF5-4960-43ED-90D5-5184A9EE9F79}" srcId="{B46ABE16-35D2-44F2-B5F2-2E9B68A552D8}" destId="{9342708D-181E-4974-820F-C303BB6AF213}" srcOrd="4" destOrd="0" parTransId="{DAB55EAC-BB9B-477A-A432-9434044740A1}" sibTransId="{843362F4-080C-4144-87CD-96EA7801B5DC}"/>
    <dgm:cxn modelId="{6D59DFF7-6959-4E3A-ACA4-7F5F3C3164D8}" srcId="{B46ABE16-35D2-44F2-B5F2-2E9B68A552D8}" destId="{CBB2F85C-7C93-46DB-B0FF-1581BAAFD32D}" srcOrd="6" destOrd="0" parTransId="{6A9FF935-4CBA-44D4-9B0A-82C658591767}" sibTransId="{BCF1E926-A3F1-41DB-A094-46BF5C6F1BC2}"/>
    <dgm:cxn modelId="{A04AE5FA-6BC4-40C7-8EB6-5A641FA32D1F}" type="presOf" srcId="{67A64F67-FA22-4C72-81BA-E2A47E5B7E7F}" destId="{CDD3A8EC-D59C-41C6-AC1D-6ECEA5C6757B}" srcOrd="0" destOrd="0" presId="urn:microsoft.com/office/officeart/2005/8/layout/cycle2"/>
    <dgm:cxn modelId="{32677BFE-706C-4021-8EC9-492494190F75}" type="presParOf" srcId="{BE56533E-EED5-4CA9-952B-415AB46D2F52}" destId="{C11313A8-A775-422E-B659-3B7B3D71C903}" srcOrd="0" destOrd="0" presId="urn:microsoft.com/office/officeart/2005/8/layout/cycle2"/>
    <dgm:cxn modelId="{F3B2BD59-0323-49B3-9576-8ECECFCA62D8}" type="presParOf" srcId="{BE56533E-EED5-4CA9-952B-415AB46D2F52}" destId="{7759DADC-01FF-470A-8C56-8254F3456359}" srcOrd="1" destOrd="0" presId="urn:microsoft.com/office/officeart/2005/8/layout/cycle2"/>
    <dgm:cxn modelId="{6BE19A02-F09E-4A54-A3D6-9B61383498F6}" type="presParOf" srcId="{7759DADC-01FF-470A-8C56-8254F3456359}" destId="{0B425A12-103F-44C3-BBFB-9C3EC8D131D9}" srcOrd="0" destOrd="0" presId="urn:microsoft.com/office/officeart/2005/8/layout/cycle2"/>
    <dgm:cxn modelId="{5ECF5AD3-EF3F-4E1C-9EC9-579D306701F1}" type="presParOf" srcId="{BE56533E-EED5-4CA9-952B-415AB46D2F52}" destId="{CDD3A8EC-D59C-41C6-AC1D-6ECEA5C6757B}" srcOrd="2" destOrd="0" presId="urn:microsoft.com/office/officeart/2005/8/layout/cycle2"/>
    <dgm:cxn modelId="{94494C9B-F9EC-4D63-9246-855BE7A56ED3}" type="presParOf" srcId="{BE56533E-EED5-4CA9-952B-415AB46D2F52}" destId="{6100F54A-776A-4E73-8BA6-B01D8B868787}" srcOrd="3" destOrd="0" presId="urn:microsoft.com/office/officeart/2005/8/layout/cycle2"/>
    <dgm:cxn modelId="{E5A1A7EA-B85D-40F2-9873-923DBFACAC4E}" type="presParOf" srcId="{6100F54A-776A-4E73-8BA6-B01D8B868787}" destId="{4713FD40-C1CB-4A17-BE35-95FFEF1F001F}" srcOrd="0" destOrd="0" presId="urn:microsoft.com/office/officeart/2005/8/layout/cycle2"/>
    <dgm:cxn modelId="{B2F3A435-AC8A-4BCC-ACFD-2A34681F7F37}" type="presParOf" srcId="{BE56533E-EED5-4CA9-952B-415AB46D2F52}" destId="{FED1D384-35A4-4E63-BF12-F23D82E8A6F4}" srcOrd="4" destOrd="0" presId="urn:microsoft.com/office/officeart/2005/8/layout/cycle2"/>
    <dgm:cxn modelId="{5B516E0C-AD7B-43BE-ACFC-DE7624590E71}" type="presParOf" srcId="{BE56533E-EED5-4CA9-952B-415AB46D2F52}" destId="{5F2EA61A-3247-40E6-A2C6-4CD0AE53CD95}" srcOrd="5" destOrd="0" presId="urn:microsoft.com/office/officeart/2005/8/layout/cycle2"/>
    <dgm:cxn modelId="{13DB5430-2D32-4276-87E4-E971E344E680}" type="presParOf" srcId="{5F2EA61A-3247-40E6-A2C6-4CD0AE53CD95}" destId="{7CA57C14-0599-4227-9BEB-3F3B7A862459}" srcOrd="0" destOrd="0" presId="urn:microsoft.com/office/officeart/2005/8/layout/cycle2"/>
    <dgm:cxn modelId="{A25E9890-1862-4F52-8B50-FCCA1D9B3C0A}" type="presParOf" srcId="{BE56533E-EED5-4CA9-952B-415AB46D2F52}" destId="{1A24AA94-16A1-4117-9675-65C2E33EA309}" srcOrd="6" destOrd="0" presId="urn:microsoft.com/office/officeart/2005/8/layout/cycle2"/>
    <dgm:cxn modelId="{1DAD37A6-25AC-4313-ADAC-5DD26A3FD74C}" type="presParOf" srcId="{BE56533E-EED5-4CA9-952B-415AB46D2F52}" destId="{94DD6631-C896-4C63-9BEC-BCE39ECABEEB}" srcOrd="7" destOrd="0" presId="urn:microsoft.com/office/officeart/2005/8/layout/cycle2"/>
    <dgm:cxn modelId="{9EEEF8F7-1097-4F3C-8AC2-51DF3D48CB99}" type="presParOf" srcId="{94DD6631-C896-4C63-9BEC-BCE39ECABEEB}" destId="{007CADD5-16F9-47CA-BEC5-B1B5259C09E6}" srcOrd="0" destOrd="0" presId="urn:microsoft.com/office/officeart/2005/8/layout/cycle2"/>
    <dgm:cxn modelId="{C8BB6B2D-BF95-4B03-B09F-AC25DC0B3C9B}" type="presParOf" srcId="{BE56533E-EED5-4CA9-952B-415AB46D2F52}" destId="{FCF59DD1-E6B7-48F3-84D5-7F5FE8455DBB}" srcOrd="8" destOrd="0" presId="urn:microsoft.com/office/officeart/2005/8/layout/cycle2"/>
    <dgm:cxn modelId="{06206246-70E2-408D-941C-7609CA67F522}" type="presParOf" srcId="{BE56533E-EED5-4CA9-952B-415AB46D2F52}" destId="{A3C2FAA8-56D5-4F08-AC0E-6373067FFDF8}" srcOrd="9" destOrd="0" presId="urn:microsoft.com/office/officeart/2005/8/layout/cycle2"/>
    <dgm:cxn modelId="{94B60B62-AD46-421A-8A65-720EA1DD771E}" type="presParOf" srcId="{A3C2FAA8-56D5-4F08-AC0E-6373067FFDF8}" destId="{F0091B34-E024-41D2-9576-489C68E8B6BC}" srcOrd="0" destOrd="0" presId="urn:microsoft.com/office/officeart/2005/8/layout/cycle2"/>
    <dgm:cxn modelId="{51974A23-6EDE-498F-A454-B412B5B31740}" type="presParOf" srcId="{BE56533E-EED5-4CA9-952B-415AB46D2F52}" destId="{97F5E9F2-06F6-421E-A113-FB6CB64E419B}" srcOrd="10" destOrd="0" presId="urn:microsoft.com/office/officeart/2005/8/layout/cycle2"/>
    <dgm:cxn modelId="{AF9C2800-785D-42F1-8AAB-91D0379109C3}" type="presParOf" srcId="{BE56533E-EED5-4CA9-952B-415AB46D2F52}" destId="{C506A86F-313C-437F-85DA-C0FAFFB62191}" srcOrd="11" destOrd="0" presId="urn:microsoft.com/office/officeart/2005/8/layout/cycle2"/>
    <dgm:cxn modelId="{FDB201FC-AC17-4D14-964E-E5C46BAEF9E5}" type="presParOf" srcId="{C506A86F-313C-437F-85DA-C0FAFFB62191}" destId="{C5738C34-2FFC-4B6D-93B6-CE4B17970B9F}" srcOrd="0" destOrd="0" presId="urn:microsoft.com/office/officeart/2005/8/layout/cycle2"/>
    <dgm:cxn modelId="{4DDA66C5-6C9D-4C48-A75E-A9E87BAF0584}" type="presParOf" srcId="{BE56533E-EED5-4CA9-952B-415AB46D2F52}" destId="{94D9EE0A-671A-4D6B-BEAF-53CA1B5D1ED1}" srcOrd="12" destOrd="0" presId="urn:microsoft.com/office/officeart/2005/8/layout/cycle2"/>
    <dgm:cxn modelId="{A5E243C6-223E-4000-A589-A66DB834A56C}" type="presParOf" srcId="{BE56533E-EED5-4CA9-952B-415AB46D2F52}" destId="{62337844-C4A8-43FB-AEBD-73F376B878FB}" srcOrd="13" destOrd="0" presId="urn:microsoft.com/office/officeart/2005/8/layout/cycle2"/>
    <dgm:cxn modelId="{4E267C30-5CD8-4EF5-AB6E-249416C4493F}" type="presParOf" srcId="{62337844-C4A8-43FB-AEBD-73F376B878FB}" destId="{EDAD4D34-05ED-406C-AA35-C42BE9709F4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1313A8-A775-422E-B659-3B7B3D71C903}">
      <dsp:nvSpPr>
        <dsp:cNvPr id="0" name=""/>
        <dsp:cNvSpPr/>
      </dsp:nvSpPr>
      <dsp:spPr>
        <a:xfrm>
          <a:off x="3505197" y="-31177"/>
          <a:ext cx="1219205" cy="1202577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kern="1200" dirty="0">
              <a:solidFill>
                <a:schemeClr val="bg1"/>
              </a:solidFill>
            </a:rPr>
            <a:t>Budget Development (Jan-June)</a:t>
          </a:r>
        </a:p>
      </dsp:txBody>
      <dsp:txXfrm>
        <a:off x="3683745" y="144936"/>
        <a:ext cx="862109" cy="850351"/>
      </dsp:txXfrm>
    </dsp:sp>
    <dsp:sp modelId="{7759DADC-01FF-470A-8C56-8254F3456359}">
      <dsp:nvSpPr>
        <dsp:cNvPr id="0" name=""/>
        <dsp:cNvSpPr/>
      </dsp:nvSpPr>
      <dsp:spPr>
        <a:xfrm rot="1542857">
          <a:off x="4746025" y="752238"/>
          <a:ext cx="257114" cy="3675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/>
        </a:p>
      </dsp:txBody>
      <dsp:txXfrm>
        <a:off x="4749844" y="809010"/>
        <a:ext cx="179980" cy="220517"/>
      </dsp:txXfrm>
    </dsp:sp>
    <dsp:sp modelId="{CDD3A8EC-D59C-41C6-AC1D-6ECEA5C6757B}">
      <dsp:nvSpPr>
        <dsp:cNvPr id="0" name=""/>
        <dsp:cNvSpPr/>
      </dsp:nvSpPr>
      <dsp:spPr>
        <a:xfrm>
          <a:off x="5045758" y="736160"/>
          <a:ext cx="1088975" cy="1088975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tx1"/>
              </a:solidFill>
            </a:rPr>
            <a:t>Adopt Budget (June)</a:t>
          </a:r>
        </a:p>
      </dsp:txBody>
      <dsp:txXfrm>
        <a:off x="5205235" y="895637"/>
        <a:ext cx="770021" cy="770021"/>
      </dsp:txXfrm>
    </dsp:sp>
    <dsp:sp modelId="{6100F54A-776A-4E73-8BA6-B01D8B868787}">
      <dsp:nvSpPr>
        <dsp:cNvPr id="0" name=""/>
        <dsp:cNvSpPr/>
      </dsp:nvSpPr>
      <dsp:spPr>
        <a:xfrm rot="4628571">
          <a:off x="5625226" y="1887141"/>
          <a:ext cx="290782" cy="3675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/>
        </a:p>
      </dsp:txBody>
      <dsp:txXfrm>
        <a:off x="5659138" y="1918123"/>
        <a:ext cx="203547" cy="220517"/>
      </dsp:txXfrm>
    </dsp:sp>
    <dsp:sp modelId="{FED1D384-35A4-4E63-BF12-F23D82E8A6F4}">
      <dsp:nvSpPr>
        <dsp:cNvPr id="0" name=""/>
        <dsp:cNvSpPr/>
      </dsp:nvSpPr>
      <dsp:spPr>
        <a:xfrm>
          <a:off x="5410163" y="2332723"/>
          <a:ext cx="1088975" cy="10889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45 Day Revision (August)</a:t>
          </a:r>
        </a:p>
      </dsp:txBody>
      <dsp:txXfrm>
        <a:off x="5569640" y="2492200"/>
        <a:ext cx="770021" cy="770021"/>
      </dsp:txXfrm>
    </dsp:sp>
    <dsp:sp modelId="{5F2EA61A-3247-40E6-A2C6-4CD0AE53CD95}">
      <dsp:nvSpPr>
        <dsp:cNvPr id="0" name=""/>
        <dsp:cNvSpPr/>
      </dsp:nvSpPr>
      <dsp:spPr>
        <a:xfrm rot="7714286">
          <a:off x="5323131" y="3314312"/>
          <a:ext cx="272790" cy="3675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/>
        </a:p>
      </dsp:txBody>
      <dsp:txXfrm rot="10800000">
        <a:off x="5389562" y="3355827"/>
        <a:ext cx="190953" cy="220517"/>
      </dsp:txXfrm>
    </dsp:sp>
    <dsp:sp modelId="{1A24AA94-16A1-4117-9675-65C2E33EA309}">
      <dsp:nvSpPr>
        <dsp:cNvPr id="0" name=""/>
        <dsp:cNvSpPr/>
      </dsp:nvSpPr>
      <dsp:spPr>
        <a:xfrm>
          <a:off x="4304618" y="3605570"/>
          <a:ext cx="1257984" cy="1103970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kern="1200" dirty="0">
              <a:solidFill>
                <a:schemeClr val="bg1"/>
              </a:solidFill>
            </a:rPr>
            <a:t>1</a:t>
          </a:r>
          <a:r>
            <a:rPr lang="en-US" sz="1200" b="0" kern="1200" baseline="30000" dirty="0">
              <a:solidFill>
                <a:schemeClr val="bg1"/>
              </a:solidFill>
            </a:rPr>
            <a:t>st</a:t>
          </a:r>
          <a:r>
            <a:rPr lang="en-US" sz="1200" b="0" kern="1200" dirty="0">
              <a:solidFill>
                <a:schemeClr val="bg1"/>
              </a:solidFill>
            </a:rPr>
            <a:t> Interim (July-Oct.)</a:t>
          </a:r>
        </a:p>
      </dsp:txBody>
      <dsp:txXfrm>
        <a:off x="4488845" y="3767243"/>
        <a:ext cx="889530" cy="780624"/>
      </dsp:txXfrm>
    </dsp:sp>
    <dsp:sp modelId="{94DD6631-C896-4C63-9BEC-BCE39ECABEEB}">
      <dsp:nvSpPr>
        <dsp:cNvPr id="0" name=""/>
        <dsp:cNvSpPr/>
      </dsp:nvSpPr>
      <dsp:spPr>
        <a:xfrm rot="10800000">
          <a:off x="3956512" y="3973790"/>
          <a:ext cx="245995" cy="3675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/>
        </a:p>
      </dsp:txBody>
      <dsp:txXfrm rot="10800000">
        <a:off x="4030310" y="4047296"/>
        <a:ext cx="172197" cy="220517"/>
      </dsp:txXfrm>
    </dsp:sp>
    <dsp:sp modelId="{FCF59DD1-E6B7-48F3-84D5-7F5FE8455DBB}">
      <dsp:nvSpPr>
        <dsp:cNvPr id="0" name=""/>
        <dsp:cNvSpPr/>
      </dsp:nvSpPr>
      <dsp:spPr>
        <a:xfrm>
          <a:off x="2751501" y="3613067"/>
          <a:ext cx="1088975" cy="1088975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kern="1200" dirty="0">
              <a:solidFill>
                <a:schemeClr val="bg1"/>
              </a:solidFill>
            </a:rPr>
            <a:t>2</a:t>
          </a:r>
          <a:r>
            <a:rPr lang="en-US" sz="1300" b="0" kern="1200" baseline="30000" dirty="0">
              <a:solidFill>
                <a:schemeClr val="bg1"/>
              </a:solidFill>
            </a:rPr>
            <a:t>nd</a:t>
          </a:r>
          <a:r>
            <a:rPr lang="en-US" sz="1300" b="0" kern="1200" dirty="0">
              <a:solidFill>
                <a:schemeClr val="bg1"/>
              </a:solidFill>
            </a:rPr>
            <a:t> Interim (July-Jan.)</a:t>
          </a:r>
        </a:p>
      </dsp:txBody>
      <dsp:txXfrm>
        <a:off x="2910978" y="3772544"/>
        <a:ext cx="770021" cy="770021"/>
      </dsp:txXfrm>
    </dsp:sp>
    <dsp:sp modelId="{A3C2FAA8-56D5-4F08-AC0E-6373067FFDF8}">
      <dsp:nvSpPr>
        <dsp:cNvPr id="0" name=""/>
        <dsp:cNvSpPr/>
      </dsp:nvSpPr>
      <dsp:spPr>
        <a:xfrm rot="13885714">
          <a:off x="2645208" y="3340052"/>
          <a:ext cx="290782" cy="3675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/>
        </a:p>
      </dsp:txBody>
      <dsp:txXfrm rot="10800000">
        <a:off x="2716021" y="3447660"/>
        <a:ext cx="203547" cy="220517"/>
      </dsp:txXfrm>
    </dsp:sp>
    <dsp:sp modelId="{97F5E9F2-06F6-421E-A113-FB6CB64E419B}">
      <dsp:nvSpPr>
        <dsp:cNvPr id="0" name=""/>
        <dsp:cNvSpPr/>
      </dsp:nvSpPr>
      <dsp:spPr>
        <a:xfrm>
          <a:off x="1730461" y="2332723"/>
          <a:ext cx="1088975" cy="10889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Estimated Actuals (July-April)</a:t>
          </a:r>
        </a:p>
      </dsp:txBody>
      <dsp:txXfrm>
        <a:off x="1889938" y="2492200"/>
        <a:ext cx="770021" cy="770021"/>
      </dsp:txXfrm>
    </dsp:sp>
    <dsp:sp modelId="{C506A86F-313C-437F-85DA-C0FAFFB62191}">
      <dsp:nvSpPr>
        <dsp:cNvPr id="0" name=""/>
        <dsp:cNvSpPr/>
      </dsp:nvSpPr>
      <dsp:spPr>
        <a:xfrm rot="16971429">
          <a:off x="2309928" y="1903188"/>
          <a:ext cx="290782" cy="3675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/>
        </a:p>
      </dsp:txBody>
      <dsp:txXfrm>
        <a:off x="2343840" y="2019218"/>
        <a:ext cx="203547" cy="220517"/>
      </dsp:txXfrm>
    </dsp:sp>
    <dsp:sp modelId="{94D9EE0A-671A-4D6B-BEAF-53CA1B5D1ED1}">
      <dsp:nvSpPr>
        <dsp:cNvPr id="0" name=""/>
        <dsp:cNvSpPr/>
      </dsp:nvSpPr>
      <dsp:spPr>
        <a:xfrm>
          <a:off x="2094866" y="736160"/>
          <a:ext cx="1088975" cy="10889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Year-End Closing (July-June)</a:t>
          </a:r>
        </a:p>
      </dsp:txBody>
      <dsp:txXfrm>
        <a:off x="2254343" y="895637"/>
        <a:ext cx="770021" cy="770021"/>
      </dsp:txXfrm>
    </dsp:sp>
    <dsp:sp modelId="{62337844-C4A8-43FB-AEBD-73F376B878FB}">
      <dsp:nvSpPr>
        <dsp:cNvPr id="0" name=""/>
        <dsp:cNvSpPr/>
      </dsp:nvSpPr>
      <dsp:spPr>
        <a:xfrm rot="20057143">
          <a:off x="3213346" y="758553"/>
          <a:ext cx="257114" cy="3675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/>
        </a:p>
      </dsp:txBody>
      <dsp:txXfrm>
        <a:off x="3217165" y="848793"/>
        <a:ext cx="179980" cy="2205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043979" cy="465773"/>
          </a:xfrm>
          <a:prstGeom prst="rect">
            <a:avLst/>
          </a:prstGeom>
        </p:spPr>
        <p:txBody>
          <a:bodyPr vert="horz" lIns="91557" tIns="45781" rIns="91557" bIns="4578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533" y="0"/>
            <a:ext cx="3043979" cy="465773"/>
          </a:xfrm>
          <a:prstGeom prst="rect">
            <a:avLst/>
          </a:prstGeom>
        </p:spPr>
        <p:txBody>
          <a:bodyPr vert="horz" lIns="91557" tIns="45781" rIns="91557" bIns="45781" rtlCol="0"/>
          <a:lstStyle>
            <a:lvl1pPr algn="r">
              <a:defRPr sz="1200"/>
            </a:lvl1pPr>
          </a:lstStyle>
          <a:p>
            <a:fld id="{8D113E9A-D64D-4EF0-965C-C9E4FC5F1FD7}" type="datetimeFigureOut">
              <a:rPr lang="en-US" smtClean="0"/>
              <a:t>6/7/2019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8841740"/>
            <a:ext cx="3043979" cy="465773"/>
          </a:xfrm>
          <a:prstGeom prst="rect">
            <a:avLst/>
          </a:prstGeom>
        </p:spPr>
        <p:txBody>
          <a:bodyPr vert="horz" lIns="91557" tIns="45781" rIns="91557" bIns="4578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533" y="8841740"/>
            <a:ext cx="3043979" cy="465773"/>
          </a:xfrm>
          <a:prstGeom prst="rect">
            <a:avLst/>
          </a:prstGeom>
        </p:spPr>
        <p:txBody>
          <a:bodyPr vert="horz" lIns="91557" tIns="45781" rIns="91557" bIns="45781" rtlCol="0" anchor="b"/>
          <a:lstStyle>
            <a:lvl1pPr algn="r">
              <a:defRPr sz="1200"/>
            </a:lvl1pPr>
          </a:lstStyle>
          <a:p>
            <a:fld id="{B0CEAB67-930B-4A54-8022-BC1FC8AF49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090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043979" cy="465773"/>
          </a:xfrm>
          <a:prstGeom prst="rect">
            <a:avLst/>
          </a:prstGeom>
        </p:spPr>
        <p:txBody>
          <a:bodyPr vert="horz" lIns="91557" tIns="45781" rIns="91557" bIns="4578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7533" y="0"/>
            <a:ext cx="3043979" cy="465773"/>
          </a:xfrm>
          <a:prstGeom prst="rect">
            <a:avLst/>
          </a:prstGeom>
        </p:spPr>
        <p:txBody>
          <a:bodyPr vert="horz" lIns="91557" tIns="45781" rIns="91557" bIns="45781" rtlCol="0"/>
          <a:lstStyle>
            <a:lvl1pPr algn="r">
              <a:defRPr sz="1200"/>
            </a:lvl1pPr>
          </a:lstStyle>
          <a:p>
            <a:fld id="{CFA2AB05-F467-4244-B8FC-64311E2A3C05}" type="datetimeFigureOut">
              <a:rPr lang="en-US" smtClean="0"/>
              <a:t>6/7/2019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7" tIns="45781" rIns="91557" bIns="4578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946" y="4422461"/>
            <a:ext cx="5617208" cy="4188778"/>
          </a:xfrm>
          <a:prstGeom prst="rect">
            <a:avLst/>
          </a:prstGeom>
        </p:spPr>
        <p:txBody>
          <a:bodyPr vert="horz" lIns="91557" tIns="45781" rIns="91557" bIns="4578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841740"/>
            <a:ext cx="3043979" cy="465773"/>
          </a:xfrm>
          <a:prstGeom prst="rect">
            <a:avLst/>
          </a:prstGeom>
        </p:spPr>
        <p:txBody>
          <a:bodyPr vert="horz" lIns="91557" tIns="45781" rIns="91557" bIns="4578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7533" y="8841740"/>
            <a:ext cx="3043979" cy="465773"/>
          </a:xfrm>
          <a:prstGeom prst="rect">
            <a:avLst/>
          </a:prstGeom>
        </p:spPr>
        <p:txBody>
          <a:bodyPr vert="horz" lIns="91557" tIns="45781" rIns="91557" bIns="45781" rtlCol="0" anchor="b"/>
          <a:lstStyle>
            <a:lvl1pPr algn="r">
              <a:defRPr sz="1200"/>
            </a:lvl1pPr>
          </a:lstStyle>
          <a:p>
            <a:fld id="{296E84A6-4788-4D59-9CB8-D2C0F6FC11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483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E84A6-4788-4D59-9CB8-D2C0F6FC11E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6021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State Lottery</a:t>
            </a:r>
            <a:r>
              <a:rPr lang="en-US" baseline="0" dirty="0"/>
              <a:t> = $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E84A6-4788-4D59-9CB8-D2C0F6FC11EE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0200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E84A6-4788-4D59-9CB8-D2C0F6FC11EE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7811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E84A6-4788-4D59-9CB8-D2C0F6FC11EE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3383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Utilities: </a:t>
            </a:r>
            <a:r>
              <a:rPr lang="en-US" dirty="0" err="1"/>
              <a:t>avg</a:t>
            </a:r>
            <a:r>
              <a:rPr lang="en-US" dirty="0"/>
              <a:t> increase of 6%</a:t>
            </a:r>
          </a:p>
          <a:p>
            <a:endParaRPr lang="en-US" dirty="0"/>
          </a:p>
          <a:p>
            <a:r>
              <a:rPr lang="en-US" dirty="0"/>
              <a:t>Discretionary: $50 with a 10</a:t>
            </a:r>
            <a:r>
              <a:rPr lang="en-US" baseline="0" dirty="0"/>
              <a:t>% reduction  = $45/enrollment by site</a:t>
            </a:r>
          </a:p>
          <a:p>
            <a:endParaRPr lang="en-US" baseline="0" dirty="0"/>
          </a:p>
          <a:p>
            <a:r>
              <a:rPr lang="en-US" baseline="0" dirty="0" err="1"/>
              <a:t>SpEd</a:t>
            </a:r>
            <a:r>
              <a:rPr lang="en-US" baseline="0" dirty="0"/>
              <a:t>:  Non Public School placements, transportation, nursing services and mental health contracts</a:t>
            </a:r>
          </a:p>
          <a:p>
            <a:endParaRPr lang="en-US" baseline="0" dirty="0"/>
          </a:p>
          <a:p>
            <a:r>
              <a:rPr lang="en-US" baseline="0" dirty="0"/>
              <a:t>C&amp;I:  $30k for Low Performing Student Block Grant</a:t>
            </a:r>
          </a:p>
          <a:p>
            <a:endParaRPr lang="en-US" baseline="0" dirty="0"/>
          </a:p>
          <a:p>
            <a:r>
              <a:rPr lang="en-US" baseline="0" dirty="0"/>
              <a:t>Supt/BS:  $192k Property and Liability Insurance, $40k Election, $20k Financial Audit Services, $18k District Rent, Crossing Guard $18k, $29k facility use management, $24k Safety Awareness Contract, Legal $20k, $16k advertisements</a:t>
            </a:r>
          </a:p>
          <a:p>
            <a:endParaRPr lang="en-US" baseline="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E84A6-4788-4D59-9CB8-D2C0F6FC11EE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5112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History</a:t>
            </a:r>
            <a:r>
              <a:rPr lang="en-US" baseline="0" dirty="0"/>
              <a:t> of Salary and Benefits Share of budget:</a:t>
            </a:r>
          </a:p>
          <a:p>
            <a:r>
              <a:rPr lang="en-US" baseline="0" dirty="0"/>
              <a:t>2015-16 = 79.33%</a:t>
            </a:r>
          </a:p>
          <a:p>
            <a:r>
              <a:rPr lang="en-US" baseline="0" dirty="0"/>
              <a:t>2016-17 = 81.52%</a:t>
            </a:r>
          </a:p>
          <a:p>
            <a:r>
              <a:rPr lang="en-US" baseline="0" dirty="0"/>
              <a:t>2017-18 = 81.51%</a:t>
            </a:r>
          </a:p>
          <a:p>
            <a:r>
              <a:rPr lang="en-US" baseline="0" dirty="0"/>
              <a:t>2018-19 = 82.00%</a:t>
            </a:r>
          </a:p>
          <a:p>
            <a:r>
              <a:rPr lang="en-US" baseline="0" dirty="0"/>
              <a:t>2019-20 = 83.59%</a:t>
            </a:r>
          </a:p>
          <a:p>
            <a:r>
              <a:rPr lang="en-US" baseline="0" dirty="0" err="1"/>
              <a:t>Avg</a:t>
            </a:r>
            <a:r>
              <a:rPr lang="en-US" baseline="0" dirty="0"/>
              <a:t> = 1.07% increase per year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E84A6-4788-4D59-9CB8-D2C0F6FC11EE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9729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E84A6-4788-4D59-9CB8-D2C0F6FC11EE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1415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*STRS Employer</a:t>
            </a:r>
            <a:r>
              <a:rPr lang="en-US" baseline="0" dirty="0">
                <a:solidFill>
                  <a:srgbClr val="FF0000"/>
                </a:solidFill>
              </a:rPr>
              <a:t> Rates are set in statute through 2020-21.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E84A6-4788-4D59-9CB8-D2C0F6FC11EE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438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E84A6-4788-4D59-9CB8-D2C0F6FC11EE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1598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E84A6-4788-4D59-9CB8-D2C0F6FC11EE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1932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E84A6-4788-4D59-9CB8-D2C0F6FC11EE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453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E84A6-4788-4D59-9CB8-D2C0F6FC11E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3243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E84A6-4788-4D59-9CB8-D2C0F6FC11EE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39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r>
              <a:rPr lang="en-US" baseline="0" dirty="0"/>
              <a:t>Then to illustrate to the Board, County Office of Education and community that the District can remain fiscally solvent in the current fiscal year as well as two subsequent years.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E84A6-4788-4D59-9CB8-D2C0F6FC11E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5552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E84A6-4788-4D59-9CB8-D2C0F6FC11E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57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E84A6-4788-4D59-9CB8-D2C0F6FC11E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1175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E84A6-4788-4D59-9CB8-D2C0F6FC11EE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0653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E84A6-4788-4D59-9CB8-D2C0F6FC11EE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827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E84A6-4788-4D59-9CB8-D2C0F6FC11EE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9705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E84A6-4788-4D59-9CB8-D2C0F6FC11EE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241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494DE-8496-4A6C-A589-39444918720A}" type="datetime1">
              <a:rPr lang="en-US" smtClean="0"/>
              <a:t>6/7/2019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9EB77-1AD4-413B-B9E1-39CEBF7F9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98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47FC7-0289-4E81-A50E-65D88C34A868}" type="datetime1">
              <a:rPr lang="en-US" smtClean="0"/>
              <a:t>6/7/2019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9EB77-1AD4-413B-B9E1-39CEBF7F9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526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F93F9-640B-41D3-81B8-3C7A07F5999C}" type="datetime1">
              <a:rPr lang="en-US" smtClean="0"/>
              <a:t>6/7/2019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9EB77-1AD4-413B-B9E1-39CEBF7F9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914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97735-D19F-4A0D-8254-C7272840844E}" type="datetime1">
              <a:rPr lang="en-US" smtClean="0"/>
              <a:t>6/7/2019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9EB77-1AD4-413B-B9E1-39CEBF7F9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649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B2257-1ED3-489F-9676-E126EA47DEC4}" type="datetime1">
              <a:rPr lang="en-US" smtClean="0"/>
              <a:t>6/7/2019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9EB77-1AD4-413B-B9E1-39CEBF7F9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308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5D224-C9D1-416E-A65A-11671C2F7D75}" type="datetime1">
              <a:rPr lang="en-US" smtClean="0"/>
              <a:t>6/7/2019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9EB77-1AD4-413B-B9E1-39CEBF7F9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097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25163-1027-4B5B-999B-F371F017A68E}" type="datetime1">
              <a:rPr lang="en-US" smtClean="0"/>
              <a:t>6/7/2019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9EB77-1AD4-413B-B9E1-39CEBF7F9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272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877E0-0849-42D5-A53B-5EAD73EC40B4}" type="datetime1">
              <a:rPr lang="en-US" smtClean="0"/>
              <a:t>6/7/2019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9EB77-1AD4-413B-B9E1-39CEBF7F9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54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6F0A1-EE7A-4113-B2DE-1C61924BF8CB}" type="datetime1">
              <a:rPr lang="en-US" smtClean="0"/>
              <a:t>6/7/2019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9EB77-1AD4-413B-B9E1-39CEBF7F9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82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8A06B-921C-4AFB-84DF-FEC4B3BFF5C0}" type="datetime1">
              <a:rPr lang="en-US" smtClean="0"/>
              <a:t>6/7/2019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9EB77-1AD4-413B-B9E1-39CEBF7F9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740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51EC-06B8-4EDE-8059-85C97AA622AD}" type="datetime1">
              <a:rPr lang="en-US" smtClean="0"/>
              <a:t>6/7/2019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9EB77-1AD4-413B-B9E1-39CEBF7F9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466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B2338-4E9A-4041-8983-20BE91B69B4C}" type="datetime1">
              <a:rPr lang="en-US" smtClean="0"/>
              <a:t>6/7/2019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9EB77-1AD4-413B-B9E1-39CEBF7F9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144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391400" cy="1219200"/>
          </a:xfrm>
        </p:spPr>
        <p:txBody>
          <a:bodyPr>
            <a:noAutofit/>
          </a:bodyPr>
          <a:lstStyle/>
          <a:p>
            <a:r>
              <a:rPr lang="en-US" sz="3600" dirty="0"/>
              <a:t>Moraga School District</a:t>
            </a:r>
            <a:br>
              <a:rPr lang="en-US" sz="3600" dirty="0"/>
            </a:br>
            <a:r>
              <a:rPr lang="en-US" sz="3600" dirty="0"/>
              <a:t>June 4, 2019</a:t>
            </a:r>
            <a:br>
              <a:rPr lang="en-US" sz="4800" dirty="0"/>
            </a:b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3918029"/>
            <a:ext cx="3733800" cy="806371"/>
          </a:xfrm>
        </p:spPr>
        <p:txBody>
          <a:bodyPr>
            <a:normAutofit fontScale="62500" lnSpcReduction="20000"/>
          </a:bodyPr>
          <a:lstStyle/>
          <a:p>
            <a:r>
              <a:rPr lang="en-US" dirty="0">
                <a:solidFill>
                  <a:schemeClr val="tx1"/>
                </a:solidFill>
              </a:rPr>
              <a:t>2019-20</a:t>
            </a:r>
          </a:p>
          <a:p>
            <a:r>
              <a:rPr lang="en-US" dirty="0">
                <a:solidFill>
                  <a:schemeClr val="tx1"/>
                </a:solidFill>
              </a:rPr>
              <a:t>Adopted Budget-Public Hearing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 descr="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387515"/>
            <a:ext cx="2823925" cy="24384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381000" y="4953001"/>
            <a:ext cx="31242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Governing Board:</a:t>
            </a:r>
          </a:p>
          <a:p>
            <a:r>
              <a:rPr lang="en-US" sz="1600" dirty="0"/>
              <a:t>Jon Nickens, President</a:t>
            </a:r>
          </a:p>
          <a:p>
            <a:r>
              <a:rPr lang="en-US" sz="1600" dirty="0"/>
              <a:t>Heather Davis, Vice-President</a:t>
            </a:r>
          </a:p>
          <a:p>
            <a:r>
              <a:rPr lang="en-US" sz="1600" dirty="0"/>
              <a:t>Richard Severy, Board Member</a:t>
            </a:r>
          </a:p>
          <a:p>
            <a:r>
              <a:rPr lang="en-US" sz="1600" dirty="0"/>
              <a:t>John Giordani, Board Member</a:t>
            </a:r>
          </a:p>
          <a:p>
            <a:r>
              <a:rPr lang="en-US" sz="1600" dirty="0"/>
              <a:t>Janelle Chng, Board Member</a:t>
            </a:r>
          </a:p>
          <a:p>
            <a:endParaRPr lang="en-US" sz="1600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486400" y="4953001"/>
            <a:ext cx="35128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District Staff:</a:t>
            </a:r>
          </a:p>
          <a:p>
            <a:r>
              <a:rPr lang="en-US" sz="1600" dirty="0"/>
              <a:t>Bruce Burns, Superintendent</a:t>
            </a:r>
          </a:p>
          <a:p>
            <a:r>
              <a:rPr lang="en-US" sz="1600" dirty="0"/>
              <a:t>Daniela Parasidis, Chief Business Official</a:t>
            </a:r>
          </a:p>
        </p:txBody>
      </p:sp>
    </p:spTree>
    <p:extLst>
      <p:ext uri="{BB962C8B-B14F-4D97-AF65-F5344CB8AC3E}">
        <p14:creationId xmlns:p14="http://schemas.microsoft.com/office/powerpoint/2010/main" val="593461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9EB77-1AD4-413B-B9E1-39CEBF7F9E12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itle 1"/>
          <p:cNvSpPr txBox="1">
            <a:spLocks noGrp="1"/>
          </p:cNvSpPr>
          <p:nvPr>
            <p:ph type="title"/>
          </p:nvPr>
        </p:nvSpPr>
        <p:spPr>
          <a:xfrm>
            <a:off x="1617406" y="457200"/>
            <a:ext cx="6781800" cy="563562"/>
          </a:xfrm>
          <a:prstGeom prst="rect">
            <a:avLst/>
          </a:prstGeom>
          <a:ln w="4127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Other State Revenue = 6%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62000" y="1228219"/>
            <a:ext cx="8077200" cy="1676400"/>
          </a:xfrm>
        </p:spPr>
        <p:txBody>
          <a:bodyPr>
            <a:normAutofit/>
          </a:bodyPr>
          <a:lstStyle/>
          <a:p>
            <a:r>
              <a:rPr lang="en-US" sz="2400" dirty="0"/>
              <a:t>State Lottery:  $370k</a:t>
            </a:r>
          </a:p>
          <a:p>
            <a:r>
              <a:rPr lang="en-US" sz="2400" dirty="0"/>
              <a:t>SpEd Mental Health: $114k</a:t>
            </a:r>
          </a:p>
          <a:p>
            <a:r>
              <a:rPr lang="en-US" sz="2400" dirty="0"/>
              <a:t>Mandated Block Grant:  $58k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617406" y="2904619"/>
            <a:ext cx="6858000" cy="586293"/>
          </a:xfrm>
          <a:prstGeom prst="rect">
            <a:avLst/>
          </a:prstGeom>
          <a:ln w="4127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Federal Revenue Sources = 2%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53207" y="3581400"/>
            <a:ext cx="8085993" cy="2957512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dirty="0"/>
              <a:t>Special Education:</a:t>
            </a:r>
          </a:p>
          <a:p>
            <a:pPr lvl="1"/>
            <a:r>
              <a:rPr lang="en-US" sz="4400" dirty="0"/>
              <a:t>Local Assistance IDEA:  $327k</a:t>
            </a:r>
          </a:p>
          <a:p>
            <a:pPr lvl="1"/>
            <a:r>
              <a:rPr lang="en-US" sz="4400" dirty="0"/>
              <a:t>PreK IDEA:  $9k</a:t>
            </a:r>
          </a:p>
          <a:p>
            <a:pPr lvl="1"/>
            <a:r>
              <a:rPr lang="en-US" sz="4400" dirty="0"/>
              <a:t>Mental Health: $20k</a:t>
            </a:r>
          </a:p>
          <a:p>
            <a:r>
              <a:rPr lang="en-US" sz="4400" dirty="0"/>
              <a:t>Title I Low Income:  $32k</a:t>
            </a:r>
          </a:p>
          <a:p>
            <a:r>
              <a:rPr lang="en-US" sz="4400" dirty="0"/>
              <a:t>Title II Teacher Quality:  $17k</a:t>
            </a:r>
          </a:p>
          <a:p>
            <a:r>
              <a:rPr lang="en-US" sz="4400" dirty="0"/>
              <a:t>Title IV Student Success:  $10k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pic>
        <p:nvPicPr>
          <p:cNvPr id="9" name="Picture 8" descr="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95400" cy="9678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25654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42900"/>
            <a:ext cx="6858000" cy="1066800"/>
          </a:xfrm>
          <a:ln w="41275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2019-20 </a:t>
            </a:r>
            <a:br>
              <a:rPr lang="en-US" dirty="0"/>
            </a:br>
            <a:r>
              <a:rPr lang="en-US" dirty="0"/>
              <a:t>% of Total Revenue </a:t>
            </a:r>
          </a:p>
        </p:txBody>
      </p:sp>
      <p:pic>
        <p:nvPicPr>
          <p:cNvPr id="4" name="Picture 3" descr="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447800" cy="12573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9EB77-1AD4-413B-B9E1-39CEBF7F9E12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2227943"/>
              </p:ext>
            </p:extLst>
          </p:nvPr>
        </p:nvGraphicFramePr>
        <p:xfrm>
          <a:off x="457200" y="1600200"/>
          <a:ext cx="8610600" cy="4756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284301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42900"/>
            <a:ext cx="6324600" cy="800100"/>
          </a:xfrm>
          <a:ln w="41275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2019-20 Expenditures Factors </a:t>
            </a:r>
          </a:p>
        </p:txBody>
      </p:sp>
      <p:pic>
        <p:nvPicPr>
          <p:cNvPr id="4" name="Picture 3" descr="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447800" cy="12573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9EB77-1AD4-413B-B9E1-39CEBF7F9E12}" type="slidenum">
              <a:rPr lang="en-US" smtClean="0"/>
              <a:t>12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/>
              <a:t>Staffing</a:t>
            </a:r>
          </a:p>
          <a:p>
            <a:pPr lvl="1"/>
            <a:r>
              <a:rPr lang="en-US" sz="2200" dirty="0"/>
              <a:t>Enrollment of 1,812 TK-8 Students</a:t>
            </a:r>
          </a:p>
          <a:p>
            <a:pPr lvl="1"/>
            <a:r>
              <a:rPr lang="en-US" sz="2200" dirty="0"/>
              <a:t>Certificated Staff:  104.83 </a:t>
            </a:r>
            <a:r>
              <a:rPr lang="en-US" sz="2200" dirty="0" err="1"/>
              <a:t>fte</a:t>
            </a:r>
            <a:endParaRPr lang="en-US" sz="2200" dirty="0"/>
          </a:p>
          <a:p>
            <a:pPr lvl="1"/>
            <a:r>
              <a:rPr lang="en-US" sz="2200" dirty="0"/>
              <a:t>Classified Staff:  72.00 </a:t>
            </a:r>
            <a:r>
              <a:rPr lang="en-US" sz="2200" dirty="0" err="1"/>
              <a:t>fte</a:t>
            </a:r>
            <a:endParaRPr lang="en-US" sz="2200" dirty="0"/>
          </a:p>
          <a:p>
            <a:pPr lvl="1"/>
            <a:r>
              <a:rPr lang="en-US" sz="2200" dirty="0"/>
              <a:t>Administrative Staff: 15.80 </a:t>
            </a:r>
            <a:r>
              <a:rPr lang="en-US" sz="2200" dirty="0" err="1"/>
              <a:t>fte</a:t>
            </a:r>
            <a:endParaRPr lang="en-US" sz="2200" dirty="0"/>
          </a:p>
          <a:p>
            <a:r>
              <a:rPr lang="en-US" sz="2600" dirty="0"/>
              <a:t>Certificated/Classified Salaries</a:t>
            </a:r>
          </a:p>
          <a:p>
            <a:pPr lvl="1"/>
            <a:r>
              <a:rPr lang="en-US" sz="2200" dirty="0"/>
              <a:t>Step and Column Increases</a:t>
            </a:r>
          </a:p>
          <a:p>
            <a:pPr lvl="1"/>
            <a:r>
              <a:rPr lang="en-US" sz="2200" dirty="0"/>
              <a:t>2019-20 increased salary schedules per bargaining agreements</a:t>
            </a:r>
          </a:p>
          <a:p>
            <a:r>
              <a:rPr lang="en-US" sz="2600" dirty="0"/>
              <a:t>Updated health benefit costs</a:t>
            </a:r>
          </a:p>
          <a:p>
            <a:pPr lvl="1"/>
            <a:r>
              <a:rPr lang="en-US" sz="2200" dirty="0"/>
              <a:t>Projected increase of 5% to health premiums</a:t>
            </a:r>
          </a:p>
          <a:p>
            <a:r>
              <a:rPr lang="en-US" sz="2600" dirty="0"/>
              <a:t>STRS Employer Contribution Rate: 16.70%</a:t>
            </a:r>
          </a:p>
          <a:p>
            <a:r>
              <a:rPr lang="en-US" sz="2600" dirty="0"/>
              <a:t>PERS Employer Contribution Rate: 20.733%</a:t>
            </a:r>
          </a:p>
          <a:p>
            <a:r>
              <a:rPr lang="en-US" sz="2600" dirty="0"/>
              <a:t>Updated Workers Compensation Rate 1.81%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051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42900"/>
            <a:ext cx="6324600" cy="800100"/>
          </a:xfrm>
          <a:ln w="41275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en-US" sz="2800" dirty="0"/>
              <a:t>2019-20 Non-Personnel Expenditures Factors </a:t>
            </a:r>
          </a:p>
        </p:txBody>
      </p:sp>
      <p:pic>
        <p:nvPicPr>
          <p:cNvPr id="4" name="Picture 3" descr="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447800" cy="12573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9EB77-1AD4-413B-B9E1-39CEBF7F9E12}" type="slidenum">
              <a:rPr lang="en-US" smtClean="0"/>
              <a:t>13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876800"/>
          </a:xfrm>
        </p:spPr>
        <p:txBody>
          <a:bodyPr>
            <a:normAutofit/>
          </a:bodyPr>
          <a:lstStyle/>
          <a:p>
            <a:r>
              <a:rPr lang="en-US" sz="2600" dirty="0"/>
              <a:t>Utilities (PG&amp;E, Garbage, Water, Phone, Sewer)  =     6% </a:t>
            </a:r>
          </a:p>
          <a:p>
            <a:r>
              <a:rPr lang="en-US" sz="2600" dirty="0"/>
              <a:t>School Site Discretionary Budgets  = $45/student</a:t>
            </a:r>
          </a:p>
          <a:p>
            <a:r>
              <a:rPr lang="en-US" sz="2600" dirty="0"/>
              <a:t>Special Education Contracted Services = $759k</a:t>
            </a:r>
          </a:p>
          <a:p>
            <a:r>
              <a:rPr lang="en-US" sz="2600" dirty="0"/>
              <a:t>Music/PE/Art Program = $24k</a:t>
            </a:r>
          </a:p>
          <a:p>
            <a:r>
              <a:rPr lang="en-US" sz="2600" dirty="0"/>
              <a:t>Professional Development Contracts = $107k</a:t>
            </a:r>
          </a:p>
          <a:p>
            <a:r>
              <a:rPr lang="en-US" sz="2600" dirty="0"/>
              <a:t>NGSS, History and French Textbook Adoptions = $625k</a:t>
            </a:r>
          </a:p>
          <a:p>
            <a:r>
              <a:rPr lang="en-US" sz="2600" dirty="0"/>
              <a:t>Administrative Contracts/Supplies = $500k</a:t>
            </a:r>
          </a:p>
          <a:p>
            <a:r>
              <a:rPr lang="en-US" sz="2600" dirty="0"/>
              <a:t>Technology Replacement/Upgrade = $306k</a:t>
            </a:r>
          </a:p>
          <a:p>
            <a:r>
              <a:rPr lang="en-US" sz="2600" dirty="0"/>
              <a:t>Routine Restricted Maintenance Program = $223k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Up Arrow 2"/>
          <p:cNvSpPr/>
          <p:nvPr/>
        </p:nvSpPr>
        <p:spPr>
          <a:xfrm>
            <a:off x="7615084" y="1676400"/>
            <a:ext cx="157316" cy="304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8902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42900"/>
            <a:ext cx="6324600" cy="800100"/>
          </a:xfrm>
          <a:ln w="41275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dirty="0"/>
              <a:t>2019-20 Expenditures </a:t>
            </a:r>
          </a:p>
        </p:txBody>
      </p:sp>
      <p:pic>
        <p:nvPicPr>
          <p:cNvPr id="4" name="Picture 3" descr="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447800" cy="12573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9EB77-1AD4-413B-B9E1-39CEBF7F9E12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8098559"/>
              </p:ext>
            </p:extLst>
          </p:nvPr>
        </p:nvGraphicFramePr>
        <p:xfrm>
          <a:off x="685800" y="1568245"/>
          <a:ext cx="8229600" cy="4756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53415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74638"/>
            <a:ext cx="6858000" cy="944562"/>
          </a:xfrm>
          <a:ln w="28575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3600" dirty="0"/>
              <a:t>2020-21 Multi-Year Projection</a:t>
            </a:r>
          </a:p>
        </p:txBody>
      </p:sp>
      <p:pic>
        <p:nvPicPr>
          <p:cNvPr id="7" name="Picture 6" descr="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371600" cy="9906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533400" y="1539876"/>
            <a:ext cx="8225790" cy="9325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/>
              <a:t>Governor’s Budget Proposal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LCFF GAP Percentage:  100%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Cost of Living Adjustment:  3.0%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Consumer Price Index:  3.16%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CalPERS Rate:  23.60% (increase of 2.87% from 2019-20)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CalSTRS Rate:  18.10% (increase of  1.40% from 2019-20)</a:t>
            </a:r>
          </a:p>
          <a:p>
            <a:endParaRPr lang="en-US" sz="2400" b="1" u="sng" dirty="0"/>
          </a:p>
          <a:p>
            <a:r>
              <a:rPr lang="en-US" sz="2400" b="1" u="sng" dirty="0"/>
              <a:t>District Assumptions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Funded ADA: 1,769.23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Certificated Step/Column Increase: 1%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Classified Step/Column Increase:  1%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Health Benefit Increase:  5%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Reserve for Economic Uncertainty Minimum:  4%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Routine Restricted Maintenance: 3%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Reduction of Parcel Tax Measure B Revenue:  ($1 million)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9EB77-1AD4-413B-B9E1-39CEBF7F9E12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1590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74638"/>
            <a:ext cx="6858000" cy="944562"/>
          </a:xfrm>
          <a:ln w="28575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3600" dirty="0"/>
              <a:t>2021-22 Multi-Year Projection</a:t>
            </a:r>
          </a:p>
        </p:txBody>
      </p:sp>
      <p:pic>
        <p:nvPicPr>
          <p:cNvPr id="7" name="Picture 6" descr="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371600" cy="9906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533400" y="1539876"/>
            <a:ext cx="8225790" cy="901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/>
              <a:t>Governor’s Budget Proposal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LCFF GAP Percentage:  100%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Cost of Living Adjustment:  2.80%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Consumer Price Index:  3.05%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CalPERS Rate:  24.90% (1.30% increase from 2020-21)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CalSTRS Rate:  18.10% (flat from 2020-21)</a:t>
            </a:r>
          </a:p>
          <a:p>
            <a:endParaRPr lang="en-US" sz="2400" b="1" u="sng" dirty="0"/>
          </a:p>
          <a:p>
            <a:r>
              <a:rPr lang="en-US" sz="2400" b="1" u="sng" dirty="0"/>
              <a:t>District Assumptions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Funded ADA: 1,769.33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Certificated Step/Column Increase: 1%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Classified Step/Column Increase:  1%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Health Benefit Increase:  5%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Reserve for Economic Uncertainty Minimum:  4%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Routine Restricted Maintenance: 3%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9EB77-1AD4-413B-B9E1-39CEBF7F9E12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5213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381000"/>
            <a:ext cx="7010400" cy="1066800"/>
          </a:xfrm>
          <a:ln w="34925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en-US" sz="3200" dirty="0"/>
              <a:t>Local Control Funding Formula</a:t>
            </a:r>
            <a:br>
              <a:rPr lang="en-US" sz="3200" dirty="0"/>
            </a:br>
            <a:r>
              <a:rPr lang="en-US" sz="3200" dirty="0"/>
              <a:t>(LCFF Funding)</a:t>
            </a:r>
          </a:p>
        </p:txBody>
      </p:sp>
      <p:pic>
        <p:nvPicPr>
          <p:cNvPr id="4" name="Picture 3" descr="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447800" cy="12192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993378"/>
              </p:ext>
            </p:extLst>
          </p:nvPr>
        </p:nvGraphicFramePr>
        <p:xfrm>
          <a:off x="483871" y="1981200"/>
          <a:ext cx="8431529" cy="2819400"/>
        </p:xfrm>
        <a:graphic>
          <a:graphicData uri="http://schemas.openxmlformats.org/drawingml/2006/table">
            <a:tbl>
              <a:tblPr/>
              <a:tblGrid>
                <a:gridCol w="2685944">
                  <a:extLst>
                    <a:ext uri="{9D8B030D-6E8A-4147-A177-3AD203B41FA5}">
                      <a16:colId xmlns:a16="http://schemas.microsoft.com/office/drawing/2014/main" val="833458748"/>
                    </a:ext>
                  </a:extLst>
                </a:gridCol>
                <a:gridCol w="1915195">
                  <a:extLst>
                    <a:ext uri="{9D8B030D-6E8A-4147-A177-3AD203B41FA5}">
                      <a16:colId xmlns:a16="http://schemas.microsoft.com/office/drawing/2014/main" val="2735886993"/>
                    </a:ext>
                  </a:extLst>
                </a:gridCol>
                <a:gridCol w="1915195">
                  <a:extLst>
                    <a:ext uri="{9D8B030D-6E8A-4147-A177-3AD203B41FA5}">
                      <a16:colId xmlns:a16="http://schemas.microsoft.com/office/drawing/2014/main" val="1925351173"/>
                    </a:ext>
                  </a:extLst>
                </a:gridCol>
                <a:gridCol w="1915195">
                  <a:extLst>
                    <a:ext uri="{9D8B030D-6E8A-4147-A177-3AD203B41FA5}">
                      <a16:colId xmlns:a16="http://schemas.microsoft.com/office/drawing/2014/main" val="2929678318"/>
                    </a:ext>
                  </a:extLst>
                </a:gridCol>
              </a:tblGrid>
              <a:tr h="8339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effectLst/>
                          <a:latin typeface="Arial" panose="020B0604020202020204" pitchFamily="34" charset="0"/>
                        </a:rPr>
                        <a:t>2019-20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effectLst/>
                          <a:latin typeface="Arial" panose="020B0604020202020204" pitchFamily="34" charset="0"/>
                        </a:rPr>
                        <a:t>2020-21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effectLst/>
                          <a:latin typeface="Arial" panose="020B0604020202020204" pitchFamily="34" charset="0"/>
                        </a:rPr>
                        <a:t>2021-22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2946954"/>
                  </a:ext>
                </a:extLst>
              </a:tr>
              <a:tr h="60391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LCFF</a:t>
                      </a:r>
                      <a:r>
                        <a:rPr lang="en-US" sz="1800" b="1" i="0" u="none" strike="noStrike" baseline="0" dirty="0">
                          <a:effectLst/>
                          <a:latin typeface="Arial" panose="020B0604020202020204" pitchFamily="34" charset="0"/>
                        </a:rPr>
                        <a:t> Funding</a:t>
                      </a:r>
                      <a:endParaRPr lang="en-US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effectLst/>
                          <a:latin typeface="Arial" panose="020B0604020202020204" pitchFamily="34" charset="0"/>
                        </a:rPr>
                        <a:t>$14,984,026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effectLst/>
                          <a:latin typeface="Arial" panose="020B0604020202020204" pitchFamily="34" charset="0"/>
                        </a:rPr>
                        <a:t>$15,077,698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effectLst/>
                          <a:latin typeface="Arial" panose="020B0604020202020204" pitchFamily="34" charset="0"/>
                        </a:rPr>
                        <a:t>$15,499,664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8205281"/>
                  </a:ext>
                </a:extLst>
              </a:tr>
              <a:tr h="69075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$ Increase Per Year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effectLst/>
                          <a:latin typeface="Arial" panose="020B0604020202020204" pitchFamily="34" charset="0"/>
                        </a:rPr>
                        <a:t>$493,473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effectLst/>
                          <a:latin typeface="Arial" panose="020B0604020202020204" pitchFamily="34" charset="0"/>
                        </a:rPr>
                        <a:t> $ 93,672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effectLst/>
                          <a:latin typeface="Arial" panose="020B0604020202020204" pitchFamily="34" charset="0"/>
                        </a:rPr>
                        <a:t> $ 421,966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2469095"/>
                  </a:ext>
                </a:extLst>
              </a:tr>
              <a:tr h="69075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</a:rPr>
                        <a:t>% Increase per Year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effectLst/>
                          <a:latin typeface="Arial" panose="020B0604020202020204" pitchFamily="34" charset="0"/>
                        </a:rPr>
                        <a:t>3.41%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effectLst/>
                          <a:latin typeface="Arial" panose="020B0604020202020204" pitchFamily="34" charset="0"/>
                        </a:rPr>
                        <a:t>0.63%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effectLst/>
                          <a:latin typeface="Arial" panose="020B0604020202020204" pitchFamily="34" charset="0"/>
                        </a:rPr>
                        <a:t>2.80%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9044083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9EB77-1AD4-413B-B9E1-39CEBF7F9E12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3332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274638"/>
            <a:ext cx="5715000" cy="1020762"/>
          </a:xfrm>
          <a:ln w="69850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Multi-Year Projection</a:t>
            </a:r>
          </a:p>
        </p:txBody>
      </p:sp>
      <p:pic>
        <p:nvPicPr>
          <p:cNvPr id="4" name="Picture 3" descr="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5108"/>
            <a:ext cx="1447800" cy="114649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9EB77-1AD4-413B-B9E1-39CEBF7F9E12}" type="slidenum">
              <a:rPr lang="en-US" smtClean="0"/>
              <a:t>18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403" y="1524000"/>
            <a:ext cx="7449488" cy="4344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3418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74638"/>
            <a:ext cx="5638800" cy="1066800"/>
          </a:xfrm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Other Funds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495799"/>
          </a:xfrm>
        </p:spPr>
        <p:txBody>
          <a:bodyPr>
            <a:normAutofit fontScale="92500"/>
          </a:bodyPr>
          <a:lstStyle/>
          <a:p>
            <a:r>
              <a:rPr lang="en-US" dirty="0"/>
              <a:t>The district administers 7 other funds:</a:t>
            </a:r>
          </a:p>
          <a:p>
            <a:pPr lvl="1"/>
            <a:r>
              <a:rPr lang="en-US" sz="2400" dirty="0"/>
              <a:t>Child Care Fund</a:t>
            </a:r>
          </a:p>
          <a:p>
            <a:pPr lvl="1"/>
            <a:r>
              <a:rPr lang="en-US" sz="2400" dirty="0"/>
              <a:t>Cafeteria Fund</a:t>
            </a:r>
          </a:p>
          <a:p>
            <a:pPr lvl="1"/>
            <a:r>
              <a:rPr lang="en-US" sz="2400" dirty="0"/>
              <a:t>Special Reserve Fund</a:t>
            </a:r>
          </a:p>
          <a:p>
            <a:pPr lvl="1"/>
            <a:r>
              <a:rPr lang="en-US" sz="2400" dirty="0"/>
              <a:t>Building Fund</a:t>
            </a:r>
          </a:p>
          <a:p>
            <a:pPr lvl="1"/>
            <a:r>
              <a:rPr lang="en-US" sz="2400" dirty="0"/>
              <a:t>Capital Facilities Fund</a:t>
            </a:r>
          </a:p>
          <a:p>
            <a:pPr lvl="1"/>
            <a:r>
              <a:rPr lang="en-US" sz="2400" dirty="0"/>
              <a:t>Capital Projects Reserve Fund</a:t>
            </a:r>
          </a:p>
          <a:p>
            <a:pPr lvl="1"/>
            <a:r>
              <a:rPr lang="en-US" sz="2400" dirty="0"/>
              <a:t>Bond Fund</a:t>
            </a:r>
          </a:p>
          <a:p>
            <a:endParaRPr lang="en-US" dirty="0"/>
          </a:p>
          <a:p>
            <a:r>
              <a:rPr lang="en-US" dirty="0"/>
              <a:t>All are projected to have positive fund balances</a:t>
            </a:r>
          </a:p>
          <a:p>
            <a:pPr marL="457200" lvl="1" indent="0">
              <a:buNone/>
            </a:pPr>
            <a:endParaRPr lang="en-US" sz="2400" dirty="0"/>
          </a:p>
        </p:txBody>
      </p:sp>
      <p:pic>
        <p:nvPicPr>
          <p:cNvPr id="5" name="Picture 4" descr="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74638"/>
            <a:ext cx="1371600" cy="10668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9EB77-1AD4-413B-B9E1-39CEBF7F9E12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697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23019"/>
            <a:ext cx="6248400" cy="1020762"/>
          </a:xfrm>
          <a:ln w="47625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3200" dirty="0"/>
              <a:t>2019-20 Financial Review Timeline</a:t>
            </a:r>
          </a:p>
        </p:txBody>
      </p:sp>
      <p:pic>
        <p:nvPicPr>
          <p:cNvPr id="4" name="Picture 3" descr="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371600" cy="10668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9EB77-1AD4-413B-B9E1-39CEBF7F9E12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3290410"/>
              </p:ext>
            </p:extLst>
          </p:nvPr>
        </p:nvGraphicFramePr>
        <p:xfrm>
          <a:off x="457200" y="1447800"/>
          <a:ext cx="8229600" cy="4678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38988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74638"/>
            <a:ext cx="5638800" cy="1066800"/>
          </a:xfrm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495799"/>
          </a:xfrm>
        </p:spPr>
        <p:txBody>
          <a:bodyPr>
            <a:normAutofit/>
          </a:bodyPr>
          <a:lstStyle/>
          <a:p>
            <a:r>
              <a:rPr lang="en-US" dirty="0"/>
              <a:t>Governing Board will be asked to adopt the budget on June 11, 2019</a:t>
            </a:r>
          </a:p>
          <a:p>
            <a:r>
              <a:rPr lang="en-US" dirty="0"/>
              <a:t>By June 15, the Legislature must pass the budget</a:t>
            </a:r>
          </a:p>
          <a:p>
            <a:r>
              <a:rPr lang="en-US" dirty="0"/>
              <a:t>By June 30, the Governor Acts on the budget</a:t>
            </a:r>
          </a:p>
          <a:p>
            <a:r>
              <a:rPr lang="en-US" dirty="0"/>
              <a:t>By August 15, 45 day budget revision brought back to Board of Education</a:t>
            </a:r>
          </a:p>
          <a:p>
            <a:pPr marL="457200" lvl="1" indent="0">
              <a:buNone/>
            </a:pPr>
            <a:endParaRPr lang="en-US" sz="2400" dirty="0"/>
          </a:p>
        </p:txBody>
      </p:sp>
      <p:pic>
        <p:nvPicPr>
          <p:cNvPr id="5" name="Picture 4" descr="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74638"/>
            <a:ext cx="1371600" cy="10668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9EB77-1AD4-413B-B9E1-39CEBF7F9E12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186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42900"/>
            <a:ext cx="6858000" cy="1066800"/>
          </a:xfrm>
          <a:ln w="412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2019-20 Adopted Budget</a:t>
            </a:r>
          </a:p>
        </p:txBody>
      </p:sp>
      <p:pic>
        <p:nvPicPr>
          <p:cNvPr id="4" name="Picture 3" descr="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447800" cy="12573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9EB77-1AD4-413B-B9E1-39CEBF7F9E12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835303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/>
              <a:t>Review 2018-19 Estimated Actuals</a:t>
            </a:r>
          </a:p>
          <a:p>
            <a:pPr marL="457200" lvl="1" indent="0">
              <a:buNone/>
            </a:pPr>
            <a:r>
              <a:rPr lang="en-US" sz="2400" dirty="0"/>
              <a:t>	- Final revision and review of the 2018-19 budget</a:t>
            </a:r>
          </a:p>
          <a:p>
            <a:pPr marL="457200" lvl="1" indent="0">
              <a:buNone/>
            </a:pPr>
            <a:r>
              <a:rPr lang="en-US" sz="2400" dirty="0"/>
              <a:t>	- Provides a better estimate of how the year will end</a:t>
            </a:r>
          </a:p>
          <a:p>
            <a:pPr marL="457200" lvl="1" indent="0">
              <a:buNone/>
            </a:pPr>
            <a:endParaRPr lang="en-US" sz="2400" dirty="0"/>
          </a:p>
          <a:p>
            <a:r>
              <a:rPr lang="en-US" sz="2400" dirty="0"/>
              <a:t>Review 2019-20 Adopted Budget</a:t>
            </a:r>
          </a:p>
          <a:p>
            <a:pPr lvl="2">
              <a:buFontTx/>
              <a:buChar char="-"/>
            </a:pPr>
            <a:r>
              <a:rPr lang="en-US" dirty="0"/>
              <a:t>First look at the 2019-20 budget </a:t>
            </a:r>
          </a:p>
          <a:p>
            <a:pPr lvl="2">
              <a:buFontTx/>
              <a:buChar char="-"/>
            </a:pPr>
            <a:endParaRPr lang="en-US" dirty="0"/>
          </a:p>
          <a:p>
            <a:r>
              <a:rPr lang="en-US" sz="2400" dirty="0"/>
              <a:t>Review Multi-year Projection for 2020-21 and 2021-22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72865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82677"/>
            <a:ext cx="6858000" cy="1066800"/>
          </a:xfrm>
          <a:ln w="41275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en-US" sz="3200" dirty="0"/>
              <a:t>2018-19 Schedule of Changes-Revenue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770" y="20574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log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447800" cy="12573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9EB77-1AD4-413B-B9E1-39CEBF7F9E12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4891560"/>
              </p:ext>
            </p:extLst>
          </p:nvPr>
        </p:nvGraphicFramePr>
        <p:xfrm>
          <a:off x="228600" y="1676400"/>
          <a:ext cx="8691091" cy="367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Worksheet" r:id="rId5" imgW="9096338" imgH="3848100" progId="Excel.Sheet.12">
                  <p:embed/>
                </p:oleObj>
              </mc:Choice>
              <mc:Fallback>
                <p:oleObj name="Worksheet" r:id="rId5" imgW="9096338" imgH="38481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8600" y="1676400"/>
                        <a:ext cx="8691091" cy="3676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1866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1170" y="228600"/>
            <a:ext cx="6934200" cy="800100"/>
          </a:xfrm>
          <a:ln w="41275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en-US" sz="2800" dirty="0"/>
              <a:t>2018-19 Schedule of Changes-Expenditures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770" y="20574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95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9EB77-1AD4-413B-B9E1-39CEBF7F9E12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902347"/>
              </p:ext>
            </p:extLst>
          </p:nvPr>
        </p:nvGraphicFramePr>
        <p:xfrm>
          <a:off x="674370" y="1239990"/>
          <a:ext cx="8012431" cy="5237837"/>
        </p:xfrm>
        <a:graphic>
          <a:graphicData uri="http://schemas.openxmlformats.org/drawingml/2006/table">
            <a:tbl>
              <a:tblPr/>
              <a:tblGrid>
                <a:gridCol w="1399590">
                  <a:extLst>
                    <a:ext uri="{9D8B030D-6E8A-4147-A177-3AD203B41FA5}">
                      <a16:colId xmlns:a16="http://schemas.microsoft.com/office/drawing/2014/main" val="3552160543"/>
                    </a:ext>
                  </a:extLst>
                </a:gridCol>
                <a:gridCol w="818629">
                  <a:extLst>
                    <a:ext uri="{9D8B030D-6E8A-4147-A177-3AD203B41FA5}">
                      <a16:colId xmlns:a16="http://schemas.microsoft.com/office/drawing/2014/main" val="540683178"/>
                    </a:ext>
                  </a:extLst>
                </a:gridCol>
                <a:gridCol w="721801">
                  <a:extLst>
                    <a:ext uri="{9D8B030D-6E8A-4147-A177-3AD203B41FA5}">
                      <a16:colId xmlns:a16="http://schemas.microsoft.com/office/drawing/2014/main" val="327772476"/>
                    </a:ext>
                  </a:extLst>
                </a:gridCol>
                <a:gridCol w="801023">
                  <a:extLst>
                    <a:ext uri="{9D8B030D-6E8A-4147-A177-3AD203B41FA5}">
                      <a16:colId xmlns:a16="http://schemas.microsoft.com/office/drawing/2014/main" val="282404424"/>
                    </a:ext>
                  </a:extLst>
                </a:gridCol>
                <a:gridCol w="4271388">
                  <a:extLst>
                    <a:ext uri="{9D8B030D-6E8A-4147-A177-3AD203B41FA5}">
                      <a16:colId xmlns:a16="http://schemas.microsoft.com/office/drawing/2014/main" val="3623852885"/>
                    </a:ext>
                  </a:extLst>
                </a:gridCol>
              </a:tblGrid>
              <a:tr h="25521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EXPENDITURES</a:t>
                      </a:r>
                    </a:p>
                  </a:txBody>
                  <a:tcPr marL="5943" marR="5943" marT="59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2nd Interim</a:t>
                      </a:r>
                    </a:p>
                  </a:txBody>
                  <a:tcPr marL="5943" marR="5943" marT="5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Estimated Actuals</a:t>
                      </a:r>
                    </a:p>
                  </a:txBody>
                  <a:tcPr marL="5943" marR="5943" marT="5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Change</a:t>
                      </a:r>
                    </a:p>
                  </a:txBody>
                  <a:tcPr marL="5943" marR="5943" marT="5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Explanation</a:t>
                      </a:r>
                    </a:p>
                  </a:txBody>
                  <a:tcPr marL="5943" marR="5943" marT="5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474584"/>
                  </a:ext>
                </a:extLst>
              </a:tr>
              <a:tr h="60157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Certificated Salaries</a:t>
                      </a:r>
                    </a:p>
                  </a:txBody>
                  <a:tcPr marL="5943" marR="5943" marT="59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9,615,402 </a:t>
                      </a:r>
                    </a:p>
                  </a:txBody>
                  <a:tcPr marL="5943" marR="5943" marT="5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      9,634,616 </a:t>
                      </a:r>
                    </a:p>
                  </a:txBody>
                  <a:tcPr marL="5943" marR="5943" marT="5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     19,214 </a:t>
                      </a:r>
                    </a:p>
                  </a:txBody>
                  <a:tcPr marL="5943" marR="5943" marT="5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Increase of $8,800 for extra hours for teachers at Camino Pablo and Donald Rheem to pack for classroom moves, $3,000 for extra hours for Summer Technology Professional Development, $8,300 in teacher substitute costs offset by $900 in miscellaneous adjustments.</a:t>
                      </a:r>
                    </a:p>
                  </a:txBody>
                  <a:tcPr marL="5943" marR="5943" marT="5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3383461"/>
                  </a:ext>
                </a:extLst>
              </a:tr>
              <a:tr h="6779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Classified Salaries</a:t>
                      </a:r>
                    </a:p>
                  </a:txBody>
                  <a:tcPr marL="5943" marR="5943" marT="59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3,486,096 </a:t>
                      </a:r>
                    </a:p>
                  </a:txBody>
                  <a:tcPr marL="5943" marR="5943" marT="5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      3,556,568 </a:t>
                      </a:r>
                    </a:p>
                  </a:txBody>
                  <a:tcPr marL="5943" marR="5943" marT="5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     70,472 </a:t>
                      </a:r>
                    </a:p>
                  </a:txBody>
                  <a:tcPr marL="5943" marR="5943" marT="5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Increase of approx. $42,000 in 1.5% CSEA Salary Increase, $3,800 in extra hours for Camino Pablo and Donald Rheem to pack for moving classrooms, $37,000 for anticipated Vacation Payouts, $13,000 in school site and district office clerical extra hours, $4,000 in Custodial Overtime, offset by a reduction in an Intensive Instructional Aide position of $26,000 and  $3,000 in miscellaneous adjustments.</a:t>
                      </a:r>
                    </a:p>
                  </a:txBody>
                  <a:tcPr marL="5943" marR="5943" marT="5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3843074"/>
                  </a:ext>
                </a:extLst>
              </a:tr>
              <a:tr h="37674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Benefits</a:t>
                      </a:r>
                    </a:p>
                  </a:txBody>
                  <a:tcPr marL="5943" marR="5943" marT="59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5,706,906 </a:t>
                      </a:r>
                    </a:p>
                  </a:txBody>
                  <a:tcPr marL="5943" marR="5943" marT="5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      5,726,083 </a:t>
                      </a:r>
                    </a:p>
                  </a:txBody>
                  <a:tcPr marL="5943" marR="5943" marT="5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     19,177 </a:t>
                      </a:r>
                    </a:p>
                  </a:txBody>
                  <a:tcPr marL="5943" marR="5943" marT="5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This is related to the increase in certificated and classified salaries.</a:t>
                      </a:r>
                    </a:p>
                  </a:txBody>
                  <a:tcPr marL="5943" marR="5943" marT="5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0108024"/>
                  </a:ext>
                </a:extLst>
              </a:tr>
              <a:tr h="81235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Books &amp; Supplies</a:t>
                      </a:r>
                    </a:p>
                  </a:txBody>
                  <a:tcPr marL="5943" marR="5943" marT="59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1,026,222 </a:t>
                      </a:r>
                    </a:p>
                  </a:txBody>
                  <a:tcPr marL="5943" marR="5943" marT="5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784,178 </a:t>
                      </a:r>
                    </a:p>
                  </a:txBody>
                  <a:tcPr marL="5943" marR="5943" marT="5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 (242,044)</a:t>
                      </a:r>
                    </a:p>
                  </a:txBody>
                  <a:tcPr marL="5943" marR="5943" marT="5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Reduction of $66,000 in school site funds that will be carried over to 2019-20, reduction of $275,000 in NGSS and French textbook adoptions that will be implemented in the beginning of 2019-20, offset by an increase of $27,000 in chromecarts for the upcoming textbook implementation, an increase of $66,000 in student and teacher technology replacement and $6,000 in miscellaneous adjustments.</a:t>
                      </a:r>
                    </a:p>
                  </a:txBody>
                  <a:tcPr marL="5943" marR="5943" marT="5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3283449"/>
                  </a:ext>
                </a:extLst>
              </a:tr>
              <a:tr h="105730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Contracts &amp; Services</a:t>
                      </a:r>
                    </a:p>
                  </a:txBody>
                  <a:tcPr marL="5943" marR="5943" marT="59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3,170,660 </a:t>
                      </a:r>
                    </a:p>
                  </a:txBody>
                  <a:tcPr marL="5943" marR="5943" marT="5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      3,041,561 </a:t>
                      </a:r>
                    </a:p>
                  </a:txBody>
                  <a:tcPr marL="5943" marR="5943" marT="5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 (129,099)</a:t>
                      </a:r>
                    </a:p>
                  </a:txBody>
                  <a:tcPr marL="5943" marR="5943" marT="5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Reduction of $26,000 in school site funds that will be carried over to 2019-20, $49,400 in Low Performing Block grant expenditures that will be implemented in 2019-20, $93,000 to cover increase in "Books and Supplies" line item for Chromecarts and student/teacher technology replacement, $16,000 in anticipated legal fees,  offset by an increase of $25,000 in communications due to late erate discounts that the District will receive in 2019-20, $24,000 in Readers/Writers Summer Institute and $6,300 in miscellaneous adjustments.</a:t>
                      </a:r>
                    </a:p>
                  </a:txBody>
                  <a:tcPr marL="5943" marR="5943" marT="5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2063979"/>
                  </a:ext>
                </a:extLst>
              </a:tr>
              <a:tr h="27466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Capital Outlay</a:t>
                      </a:r>
                    </a:p>
                  </a:txBody>
                  <a:tcPr marL="5943" marR="5943" marT="59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   363,945 </a:t>
                      </a:r>
                    </a:p>
                  </a:txBody>
                  <a:tcPr marL="5943" marR="5943" marT="5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363,945 </a:t>
                      </a:r>
                    </a:p>
                  </a:txBody>
                  <a:tcPr marL="5943" marR="5943" marT="5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              -   </a:t>
                      </a:r>
                    </a:p>
                  </a:txBody>
                  <a:tcPr marL="5943" marR="5943" marT="5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43" marR="5943" marT="5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4624555"/>
                  </a:ext>
                </a:extLst>
              </a:tr>
              <a:tr h="27466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Other Outgo</a:t>
                      </a:r>
                    </a:p>
                  </a:txBody>
                  <a:tcPr marL="5943" marR="5943" marT="59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               -   </a:t>
                      </a:r>
                    </a:p>
                  </a:txBody>
                  <a:tcPr marL="5943" marR="5943" marT="5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           -   </a:t>
                      </a:r>
                    </a:p>
                  </a:txBody>
                  <a:tcPr marL="5943" marR="5943" marT="5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              -   </a:t>
                      </a:r>
                    </a:p>
                  </a:txBody>
                  <a:tcPr marL="5943" marR="5943" marT="5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43" marR="5943" marT="5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2228703"/>
                  </a:ext>
                </a:extLst>
              </a:tr>
              <a:tr h="27466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Indirect Support Costs</a:t>
                      </a:r>
                    </a:p>
                  </a:txBody>
                  <a:tcPr marL="5943" marR="5943" marT="59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    (55,000)</a:t>
                      </a:r>
                    </a:p>
                  </a:txBody>
                  <a:tcPr marL="5943" marR="5943" marT="5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(55,000)</a:t>
                      </a:r>
                    </a:p>
                  </a:txBody>
                  <a:tcPr marL="5943" marR="5943" marT="5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              -   </a:t>
                      </a:r>
                    </a:p>
                  </a:txBody>
                  <a:tcPr marL="5943" marR="5943" marT="5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43" marR="5943" marT="5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7042165"/>
                  </a:ext>
                </a:extLst>
              </a:tr>
              <a:tr h="27466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Transfers Out</a:t>
                      </a:r>
                    </a:p>
                  </a:txBody>
                  <a:tcPr marL="5943" marR="5943" marT="59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      18,995 </a:t>
                      </a:r>
                    </a:p>
                  </a:txBody>
                  <a:tcPr marL="5943" marR="5943" marT="5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  18,995 </a:t>
                      </a:r>
                    </a:p>
                  </a:txBody>
                  <a:tcPr marL="5943" marR="5943" marT="5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              -   </a:t>
                      </a:r>
                    </a:p>
                  </a:txBody>
                  <a:tcPr marL="5943" marR="5943" marT="5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43" marR="5943" marT="5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9120335"/>
                  </a:ext>
                </a:extLst>
              </a:tr>
              <a:tr h="27466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TOTAL EXPENDITURES:</a:t>
                      </a:r>
                    </a:p>
                  </a:txBody>
                  <a:tcPr marL="5943" marR="5943" marT="59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        23,333,226 </a:t>
                      </a:r>
                    </a:p>
                  </a:txBody>
                  <a:tcPr marL="5943" marR="5943" marT="5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    23,070,946 </a:t>
                      </a:r>
                    </a:p>
                  </a:txBody>
                  <a:tcPr marL="5943" marR="5943" marT="5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           (262,280)</a:t>
                      </a:r>
                    </a:p>
                  </a:txBody>
                  <a:tcPr marL="5943" marR="5943" marT="5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5943" marR="5943" marT="5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091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4387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342900"/>
            <a:ext cx="6934200" cy="839786"/>
          </a:xfrm>
          <a:ln w="41275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en-US" sz="2800" dirty="0"/>
              <a:t>2018-19 Schedule of Changes-Fund Balance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770" y="20574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log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295400" cy="103028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9EB77-1AD4-413B-B9E1-39CEBF7F9E12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1910542"/>
              </p:ext>
            </p:extLst>
          </p:nvPr>
        </p:nvGraphicFramePr>
        <p:xfrm>
          <a:off x="1693545" y="1490635"/>
          <a:ext cx="6981825" cy="47276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Worksheet" r:id="rId5" imgW="6372203" imgH="4314825" progId="Excel.Sheet.12">
                  <p:embed/>
                </p:oleObj>
              </mc:Choice>
              <mc:Fallback>
                <p:oleObj name="Worksheet" r:id="rId5" imgW="6372203" imgH="431482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93545" y="1490635"/>
                        <a:ext cx="6981825" cy="47276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29146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42900"/>
            <a:ext cx="6858000" cy="1066800"/>
          </a:xfrm>
          <a:ln w="41275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en-US" sz="3200" dirty="0"/>
              <a:t>Summary of Governor’s 2019-20 Proposal for Education-May 2019</a:t>
            </a:r>
          </a:p>
        </p:txBody>
      </p:sp>
      <p:pic>
        <p:nvPicPr>
          <p:cNvPr id="4" name="Picture 3" descr="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447800" cy="12573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9EB77-1AD4-413B-B9E1-39CEBF7F9E12}" type="slidenum">
              <a:rPr lang="en-US" smtClean="0"/>
              <a:t>7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Strong April tax revenues allowed Governor to maintain most of his proposals in January.  </a:t>
            </a:r>
          </a:p>
          <a:p>
            <a:r>
              <a:rPr lang="en-US" dirty="0"/>
              <a:t>For Moraga School District this means:</a:t>
            </a:r>
          </a:p>
          <a:p>
            <a:pPr lvl="1"/>
            <a:r>
              <a:rPr lang="en-US" dirty="0"/>
              <a:t>Full Funding of the Local Control Formula with a 3.26% COLA </a:t>
            </a:r>
          </a:p>
          <a:p>
            <a:pPr lvl="1"/>
            <a:r>
              <a:rPr lang="en-US" dirty="0"/>
              <a:t>Reducing the </a:t>
            </a:r>
            <a:r>
              <a:rPr lang="en-US" dirty="0" err="1"/>
              <a:t>CalSTRS</a:t>
            </a:r>
            <a:r>
              <a:rPr lang="en-US" dirty="0"/>
              <a:t> Employer Contribution Rate from 17.10% to 16.70%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094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9EB77-1AD4-413B-B9E1-39CEBF7F9E12}" type="slidenum">
              <a:rPr lang="en-US" smtClean="0"/>
              <a:t>8</a:t>
            </a:fld>
            <a:endParaRPr lang="en-US" dirty="0"/>
          </a:p>
        </p:txBody>
      </p:sp>
      <p:pic>
        <p:nvPicPr>
          <p:cNvPr id="5" name="Picture 4" descr="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447800" cy="12573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8267608"/>
              </p:ext>
            </p:extLst>
          </p:nvPr>
        </p:nvGraphicFramePr>
        <p:xfrm>
          <a:off x="152400" y="1439197"/>
          <a:ext cx="4114800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05000" y="274638"/>
            <a:ext cx="6781800" cy="1135062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en-US" dirty="0"/>
              <a:t>LCFF Revenue = 67% 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19544"/>
              </p:ext>
            </p:extLst>
          </p:nvPr>
        </p:nvGraphicFramePr>
        <p:xfrm>
          <a:off x="4572000" y="2133600"/>
          <a:ext cx="3733800" cy="3201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399667189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165020796"/>
                    </a:ext>
                  </a:extLst>
                </a:gridCol>
              </a:tblGrid>
              <a:tr h="1067183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Funded 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tx1"/>
                          </a:solidFill>
                        </a:rPr>
                        <a:t>1,812.04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6138888"/>
                  </a:ext>
                </a:extLst>
              </a:tr>
              <a:tr h="1067183">
                <a:tc>
                  <a:txBody>
                    <a:bodyPr/>
                    <a:lstStyle/>
                    <a:p>
                      <a:r>
                        <a:rPr lang="en-US" sz="2400" b="1" dirty="0"/>
                        <a:t>COLA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3.26%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3315104"/>
                  </a:ext>
                </a:extLst>
              </a:tr>
              <a:tr h="1067183">
                <a:tc>
                  <a:txBody>
                    <a:bodyPr/>
                    <a:lstStyle/>
                    <a:p>
                      <a:r>
                        <a:rPr lang="en-US" sz="2400" b="1" dirty="0"/>
                        <a:t>LCFF</a:t>
                      </a:r>
                      <a:r>
                        <a:rPr lang="en-US" sz="2400" b="1" baseline="0" dirty="0"/>
                        <a:t> Revenue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/>
                        <a:t>$14,984,026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5744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02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9EB77-1AD4-413B-B9E1-39CEBF7F9E12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24000" y="152400"/>
            <a:ext cx="6858000" cy="1020762"/>
          </a:xfrm>
          <a:ln w="41275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dirty="0"/>
              <a:t>Local Revenue Sources = 25%</a:t>
            </a:r>
          </a:p>
        </p:txBody>
      </p:sp>
      <p:pic>
        <p:nvPicPr>
          <p:cNvPr id="6" name="Picture 5" descr="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143000" cy="9144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5" name="Content Placeholder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934174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79600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11951</TotalTime>
  <Words>1348</Words>
  <Application>Microsoft Office PowerPoint</Application>
  <PresentationFormat>On-screen Show (4:3)</PresentationFormat>
  <Paragraphs>293</Paragraphs>
  <Slides>20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Office Theme</vt:lpstr>
      <vt:lpstr>Worksheet</vt:lpstr>
      <vt:lpstr>Moraga School District June 4, 2019 </vt:lpstr>
      <vt:lpstr>2019-20 Financial Review Timeline</vt:lpstr>
      <vt:lpstr>2019-20 Adopted Budget</vt:lpstr>
      <vt:lpstr>2018-19 Schedule of Changes-Revenue</vt:lpstr>
      <vt:lpstr>2018-19 Schedule of Changes-Expenditures</vt:lpstr>
      <vt:lpstr>2018-19 Schedule of Changes-Fund Balance</vt:lpstr>
      <vt:lpstr>Summary of Governor’s 2019-20 Proposal for Education-May 2019</vt:lpstr>
      <vt:lpstr>LCFF Revenue = 67% </vt:lpstr>
      <vt:lpstr>Local Revenue Sources = 25%</vt:lpstr>
      <vt:lpstr>Other State Revenue = 6%</vt:lpstr>
      <vt:lpstr>2019-20  % of Total Revenue </vt:lpstr>
      <vt:lpstr>2019-20 Expenditures Factors </vt:lpstr>
      <vt:lpstr>2019-20 Non-Personnel Expenditures Factors </vt:lpstr>
      <vt:lpstr>2019-20 Expenditures </vt:lpstr>
      <vt:lpstr>2020-21 Multi-Year Projection</vt:lpstr>
      <vt:lpstr>2021-22 Multi-Year Projection</vt:lpstr>
      <vt:lpstr>Local Control Funding Formula (LCFF Funding)</vt:lpstr>
      <vt:lpstr>Multi-Year Projection</vt:lpstr>
      <vt:lpstr>Other Funds</vt:lpstr>
      <vt:lpstr>Next Steps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West Contra Costa Unified School District December 9, 2015</dc:title>
  <dc:creator>Parasidis, Daniela</dc:creator>
  <cp:lastModifiedBy>Jennifer Baier</cp:lastModifiedBy>
  <cp:revision>458</cp:revision>
  <cp:lastPrinted>2019-06-04T22:54:43Z</cp:lastPrinted>
  <dcterms:created xsi:type="dcterms:W3CDTF">2015-11-25T22:31:11Z</dcterms:created>
  <dcterms:modified xsi:type="dcterms:W3CDTF">2019-06-07T19:42:34Z</dcterms:modified>
</cp:coreProperties>
</file>